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4"/>
  </p:sldMasterIdLst>
  <p:notesMasterIdLst>
    <p:notesMasterId r:id="rId41"/>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Lst>
  <p:sldSz cx="9144000" cy="5143500" type="screen16x9"/>
  <p:notesSz cx="6858000" cy="9144000"/>
  <p:embeddedFontLst>
    <p:embeddedFont>
      <p:font typeface="Barlow Semi Condensed" panose="00000506000000000000" pitchFamily="2" charset="0"/>
      <p:regular r:id="rId42"/>
      <p:bold r:id="rId43"/>
      <p:italic r:id="rId44"/>
      <p:boldItalic r:id="rId45"/>
    </p:embeddedFont>
    <p:embeddedFont>
      <p:font typeface="Barlow Semi Condensed Light" panose="00000406000000000000" pitchFamily="2" charset="0"/>
      <p:regular r:id="rId46"/>
      <p:bold r:id="rId47"/>
      <p:italic r:id="rId48"/>
      <p:boldItalic r:id="rId49"/>
    </p:embeddedFont>
    <p:embeddedFont>
      <p:font typeface="Barlow Semi Condensed Medium" panose="00000606000000000000" pitchFamily="2" charset="0"/>
      <p:regular r:id="rId50"/>
      <p:bold r:id="rId51"/>
      <p:italic r:id="rId52"/>
      <p:boldItalic r:id="rId53"/>
    </p:embeddedFont>
    <p:embeddedFont>
      <p:font typeface="Calibri" panose="020F0502020204030204" pitchFamily="34" charset="0"/>
      <p:regular r:id="rId54"/>
      <p:bold r:id="rId55"/>
      <p:italic r:id="rId56"/>
      <p:boldItalic r:id="rId57"/>
    </p:embeddedFont>
    <p:embeddedFont>
      <p:font typeface="Caveat" panose="020B0604020202020204" charset="0"/>
      <p:regular r:id="rId58"/>
      <p:bold r:id="rId59"/>
    </p:embeddedFont>
    <p:embeddedFont>
      <p:font typeface="Fjalla One" panose="02000506040000020004" pitchFamily="2" charset="0"/>
      <p:regular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F842A8-131B-41B3-94B5-EEA2AA8F264F}" v="1" dt="2021-10-02T15:20:50.458"/>
  </p1510:revLst>
</p1510:revInfo>
</file>

<file path=ppt/tableStyles.xml><?xml version="1.0" encoding="utf-8"?>
<a:tblStyleLst xmlns:a="http://schemas.openxmlformats.org/drawingml/2006/main" def="{BFC028AC-D803-4E17-803F-ED7B196479E5}">
  <a:tblStyle styleId="{BFC028AC-D803-4E17-803F-ED7B196479E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microsoft.com/office/2015/10/relationships/revisionInfo" Target="revisionInfo.xml"/><Relationship Id="rId5" Type="http://schemas.openxmlformats.org/officeDocument/2006/relationships/slide" Target="slides/slide1.xml"/><Relationship Id="rId61" Type="http://schemas.openxmlformats.org/officeDocument/2006/relationships/presProps" Target="pres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font" Target="fonts/font10.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5.fntdata"/><Relationship Id="rId59" Type="http://schemas.openxmlformats.org/officeDocument/2006/relationships/font" Target="fonts/font18.fntdata"/><Relationship Id="rId20" Type="http://schemas.openxmlformats.org/officeDocument/2006/relationships/slide" Target="slides/slide16.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phia Gavrila" userId="S::miranda.gavrila@revature.com::270390cb-814c-4fb9-936d-34108707efb5" providerId="AD" clId="Web-{E7F842A8-131B-41B3-94B5-EEA2AA8F264F}"/>
    <pc:docChg chg="delSld">
      <pc:chgData name="Sophia Gavrila" userId="S::miranda.gavrila@revature.com::270390cb-814c-4fb9-936d-34108707efb5" providerId="AD" clId="Web-{E7F842A8-131B-41B3-94B5-EEA2AA8F264F}" dt="2021-10-02T15:20:50.458" v="0"/>
      <pc:docMkLst>
        <pc:docMk/>
      </pc:docMkLst>
      <pc:sldChg chg="del">
        <pc:chgData name="Sophia Gavrila" userId="S::miranda.gavrila@revature.com::270390cb-814c-4fb9-936d-34108707efb5" providerId="AD" clId="Web-{E7F842A8-131B-41B3-94B5-EEA2AA8F264F}" dt="2021-10-02T15:20:50.458" v="0"/>
        <pc:sldMkLst>
          <pc:docMk/>
          <pc:sldMk cId="0" sldId="323"/>
        </pc:sldMkLst>
      </pc:sld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4"/>
        <p:cNvGrpSpPr/>
        <p:nvPr/>
      </p:nvGrpSpPr>
      <p:grpSpPr>
        <a:xfrm>
          <a:off x="0" y="0"/>
          <a:ext cx="0" cy="0"/>
          <a:chOff x="0" y="0"/>
          <a:chExt cx="0" cy="0"/>
        </a:xfrm>
      </p:grpSpPr>
      <p:sp>
        <p:nvSpPr>
          <p:cNvPr id="2235" name="Google Shape;2235;gb307aa37be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6" name="Google Shape;2236;gb307aa37be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1"/>
        <p:cNvGrpSpPr/>
        <p:nvPr/>
      </p:nvGrpSpPr>
      <p:grpSpPr>
        <a:xfrm>
          <a:off x="0" y="0"/>
          <a:ext cx="0" cy="0"/>
          <a:chOff x="0" y="0"/>
          <a:chExt cx="0" cy="0"/>
        </a:xfrm>
      </p:grpSpPr>
      <p:sp>
        <p:nvSpPr>
          <p:cNvPr id="2242" name="Google Shape;2242;gb307aa37be_0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3" name="Google Shape;2243;gb307aa37be_0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7"/>
        <p:cNvGrpSpPr/>
        <p:nvPr/>
      </p:nvGrpSpPr>
      <p:grpSpPr>
        <a:xfrm>
          <a:off x="0" y="0"/>
          <a:ext cx="0" cy="0"/>
          <a:chOff x="0" y="0"/>
          <a:chExt cx="0" cy="0"/>
        </a:xfrm>
      </p:grpSpPr>
      <p:sp>
        <p:nvSpPr>
          <p:cNvPr id="2278" name="Google Shape;2278;gb307aa37be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9" name="Google Shape;2279;gb307aa37be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6"/>
        <p:cNvGrpSpPr/>
        <p:nvPr/>
      </p:nvGrpSpPr>
      <p:grpSpPr>
        <a:xfrm>
          <a:off x="0" y="0"/>
          <a:ext cx="0" cy="0"/>
          <a:chOff x="0" y="0"/>
          <a:chExt cx="0" cy="0"/>
        </a:xfrm>
      </p:grpSpPr>
      <p:sp>
        <p:nvSpPr>
          <p:cNvPr id="2287" name="Google Shape;2287;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8" name="Google Shape;2288;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3"/>
        <p:cNvGrpSpPr/>
        <p:nvPr/>
      </p:nvGrpSpPr>
      <p:grpSpPr>
        <a:xfrm>
          <a:off x="0" y="0"/>
          <a:ext cx="0" cy="0"/>
          <a:chOff x="0" y="0"/>
          <a:chExt cx="0" cy="0"/>
        </a:xfrm>
      </p:grpSpPr>
      <p:sp>
        <p:nvSpPr>
          <p:cNvPr id="2544" name="Google Shape;2544;gb307aa37be_0_5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5" name="Google Shape;2545;gb307aa37be_0_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1"/>
        <p:cNvGrpSpPr/>
        <p:nvPr/>
      </p:nvGrpSpPr>
      <p:grpSpPr>
        <a:xfrm>
          <a:off x="0" y="0"/>
          <a:ext cx="0" cy="0"/>
          <a:chOff x="0" y="0"/>
          <a:chExt cx="0" cy="0"/>
        </a:xfrm>
      </p:grpSpPr>
      <p:sp>
        <p:nvSpPr>
          <p:cNvPr id="2772" name="Google Shape;2772;gb307aa37be_0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3" name="Google Shape;2773;gb307aa37be_0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7"/>
        <p:cNvGrpSpPr/>
        <p:nvPr/>
      </p:nvGrpSpPr>
      <p:grpSpPr>
        <a:xfrm>
          <a:off x="0" y="0"/>
          <a:ext cx="0" cy="0"/>
          <a:chOff x="0" y="0"/>
          <a:chExt cx="0" cy="0"/>
        </a:xfrm>
      </p:grpSpPr>
      <p:sp>
        <p:nvSpPr>
          <p:cNvPr id="2808" name="Google Shape;2808;gb307aa37be_0_1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9" name="Google Shape;2809;gb307aa37be_0_1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6"/>
        <p:cNvGrpSpPr/>
        <p:nvPr/>
      </p:nvGrpSpPr>
      <p:grpSpPr>
        <a:xfrm>
          <a:off x="0" y="0"/>
          <a:ext cx="0" cy="0"/>
          <a:chOff x="0" y="0"/>
          <a:chExt cx="0" cy="0"/>
        </a:xfrm>
      </p:grpSpPr>
      <p:sp>
        <p:nvSpPr>
          <p:cNvPr id="2827" name="Google Shape;2827;gb307aa37be_0_16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8" name="Google Shape;2828;gb307aa37be_0_1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1"/>
        <p:cNvGrpSpPr/>
        <p:nvPr/>
      </p:nvGrpSpPr>
      <p:grpSpPr>
        <a:xfrm>
          <a:off x="0" y="0"/>
          <a:ext cx="0" cy="0"/>
          <a:chOff x="0" y="0"/>
          <a:chExt cx="0" cy="0"/>
        </a:xfrm>
      </p:grpSpPr>
      <p:sp>
        <p:nvSpPr>
          <p:cNvPr id="2852" name="Google Shape;2852;gb307aa37be_0_1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3" name="Google Shape;2853;gb307aa37be_0_1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1"/>
        <p:cNvGrpSpPr/>
        <p:nvPr/>
      </p:nvGrpSpPr>
      <p:grpSpPr>
        <a:xfrm>
          <a:off x="0" y="0"/>
          <a:ext cx="0" cy="0"/>
          <a:chOff x="0" y="0"/>
          <a:chExt cx="0" cy="0"/>
        </a:xfrm>
      </p:grpSpPr>
      <p:sp>
        <p:nvSpPr>
          <p:cNvPr id="2872" name="Google Shape;2872;gb307aa37be_0_1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3" name="Google Shape;2873;gb307aa37be_0_1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2"/>
        <p:cNvGrpSpPr/>
        <p:nvPr/>
      </p:nvGrpSpPr>
      <p:grpSpPr>
        <a:xfrm>
          <a:off x="0" y="0"/>
          <a:ext cx="0" cy="0"/>
          <a:chOff x="0" y="0"/>
          <a:chExt cx="0" cy="0"/>
        </a:xfrm>
      </p:grpSpPr>
      <p:sp>
        <p:nvSpPr>
          <p:cNvPr id="3023" name="Google Shape;3023;gb307aa37be_0_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4" name="Google Shape;3024;gb307aa37be_0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1"/>
        <p:cNvGrpSpPr/>
        <p:nvPr/>
      </p:nvGrpSpPr>
      <p:grpSpPr>
        <a:xfrm>
          <a:off x="0" y="0"/>
          <a:ext cx="0" cy="0"/>
          <a:chOff x="0" y="0"/>
          <a:chExt cx="0" cy="0"/>
        </a:xfrm>
      </p:grpSpPr>
      <p:sp>
        <p:nvSpPr>
          <p:cNvPr id="3032" name="Google Shape;3032;gb307aa37be_0_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3" name="Google Shape;3033;gb307aa37be_0_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b307aa37be_0_1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b307aa37be_0_1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6"/>
        <p:cNvGrpSpPr/>
        <p:nvPr/>
      </p:nvGrpSpPr>
      <p:grpSpPr>
        <a:xfrm>
          <a:off x="0" y="0"/>
          <a:ext cx="0" cy="0"/>
          <a:chOff x="0" y="0"/>
          <a:chExt cx="0" cy="0"/>
        </a:xfrm>
      </p:grpSpPr>
      <p:sp>
        <p:nvSpPr>
          <p:cNvPr id="3247" name="Google Shape;3247;gb307aa37be_0_1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8" name="Google Shape;3248;gb307aa37be_0_1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p:cNvGrpSpPr/>
        <p:nvPr/>
      </p:nvGrpSpPr>
      <p:grpSpPr>
        <a:xfrm>
          <a:off x="0" y="0"/>
          <a:ext cx="0" cy="0"/>
          <a:chOff x="0" y="0"/>
          <a:chExt cx="0" cy="0"/>
        </a:xfrm>
      </p:grpSpPr>
      <p:sp>
        <p:nvSpPr>
          <p:cNvPr id="3256" name="Google Shape;3256;gb307aa37be_0_18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b307aa37be_0_1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4"/>
        <p:cNvGrpSpPr/>
        <p:nvPr/>
      </p:nvGrpSpPr>
      <p:grpSpPr>
        <a:xfrm>
          <a:off x="0" y="0"/>
          <a:ext cx="0" cy="0"/>
          <a:chOff x="0" y="0"/>
          <a:chExt cx="0" cy="0"/>
        </a:xfrm>
      </p:grpSpPr>
      <p:sp>
        <p:nvSpPr>
          <p:cNvPr id="3465" name="Google Shape;3465;gb307aa37be_0_1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6" name="Google Shape;3466;gb307aa37be_0_1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9"/>
        <p:cNvGrpSpPr/>
        <p:nvPr/>
      </p:nvGrpSpPr>
      <p:grpSpPr>
        <a:xfrm>
          <a:off x="0" y="0"/>
          <a:ext cx="0" cy="0"/>
          <a:chOff x="0" y="0"/>
          <a:chExt cx="0" cy="0"/>
        </a:xfrm>
      </p:grpSpPr>
      <p:sp>
        <p:nvSpPr>
          <p:cNvPr id="3650" name="Google Shape;3650;gb307aa37be_0_2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1" name="Google Shape;3651;gb307aa37be_0_2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6"/>
        <p:cNvGrpSpPr/>
        <p:nvPr/>
      </p:nvGrpSpPr>
      <p:grpSpPr>
        <a:xfrm>
          <a:off x="0" y="0"/>
          <a:ext cx="0" cy="0"/>
          <a:chOff x="0" y="0"/>
          <a:chExt cx="0" cy="0"/>
        </a:xfrm>
      </p:grpSpPr>
      <p:sp>
        <p:nvSpPr>
          <p:cNvPr id="3657" name="Google Shape;3657;gb307aa37be_0_2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8" name="Google Shape;3658;gb307aa37be_0_2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3"/>
        <p:cNvGrpSpPr/>
        <p:nvPr/>
      </p:nvGrpSpPr>
      <p:grpSpPr>
        <a:xfrm>
          <a:off x="0" y="0"/>
          <a:ext cx="0" cy="0"/>
          <a:chOff x="0" y="0"/>
          <a:chExt cx="0" cy="0"/>
        </a:xfrm>
      </p:grpSpPr>
      <p:sp>
        <p:nvSpPr>
          <p:cNvPr id="3664" name="Google Shape;3664;gb307aa37be_0_2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5" name="Google Shape;3665;gb307aa37be_0_2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4"/>
        <p:cNvGrpSpPr/>
        <p:nvPr/>
      </p:nvGrpSpPr>
      <p:grpSpPr>
        <a:xfrm>
          <a:off x="0" y="0"/>
          <a:ext cx="0" cy="0"/>
          <a:chOff x="0" y="0"/>
          <a:chExt cx="0" cy="0"/>
        </a:xfrm>
      </p:grpSpPr>
      <p:sp>
        <p:nvSpPr>
          <p:cNvPr id="3935" name="Google Shape;3935;gb307aa37be_0_29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6" name="Google Shape;3936;gb307aa37be_0_29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p:cNvGrpSpPr/>
        <p:nvPr/>
      </p:nvGrpSpPr>
      <p:grpSpPr>
        <a:xfrm>
          <a:off x="0" y="0"/>
          <a:ext cx="0" cy="0"/>
          <a:chOff x="0" y="0"/>
          <a:chExt cx="0" cy="0"/>
        </a:xfrm>
      </p:grpSpPr>
      <p:sp>
        <p:nvSpPr>
          <p:cNvPr id="2136" name="Google Shape;2136;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1"/>
        <p:cNvGrpSpPr/>
        <p:nvPr/>
      </p:nvGrpSpPr>
      <p:grpSpPr>
        <a:xfrm>
          <a:off x="0" y="0"/>
          <a:ext cx="0" cy="0"/>
          <a:chOff x="0" y="0"/>
          <a:chExt cx="0" cy="0"/>
        </a:xfrm>
      </p:grpSpPr>
      <p:sp>
        <p:nvSpPr>
          <p:cNvPr id="3942" name="Google Shape;3942;gb307aa37be_0_3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3" name="Google Shape;3943;gb307aa37be_0_3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8"/>
        <p:cNvGrpSpPr/>
        <p:nvPr/>
      </p:nvGrpSpPr>
      <p:grpSpPr>
        <a:xfrm>
          <a:off x="0" y="0"/>
          <a:ext cx="0" cy="0"/>
          <a:chOff x="0" y="0"/>
          <a:chExt cx="0" cy="0"/>
        </a:xfrm>
      </p:grpSpPr>
      <p:sp>
        <p:nvSpPr>
          <p:cNvPr id="3949" name="Google Shape;3949;gb307aa37be_0_1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0" name="Google Shape;3950;gb307aa37be_0_1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5"/>
        <p:cNvGrpSpPr/>
        <p:nvPr/>
      </p:nvGrpSpPr>
      <p:grpSpPr>
        <a:xfrm>
          <a:off x="0" y="0"/>
          <a:ext cx="0" cy="0"/>
          <a:chOff x="0" y="0"/>
          <a:chExt cx="0" cy="0"/>
        </a:xfrm>
      </p:grpSpPr>
      <p:sp>
        <p:nvSpPr>
          <p:cNvPr id="3956" name="Google Shape;3956;gb307aa37be_0_1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7" name="Google Shape;3957;gb307aa37be_0_1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2"/>
        <p:cNvGrpSpPr/>
        <p:nvPr/>
      </p:nvGrpSpPr>
      <p:grpSpPr>
        <a:xfrm>
          <a:off x="0" y="0"/>
          <a:ext cx="0" cy="0"/>
          <a:chOff x="0" y="0"/>
          <a:chExt cx="0" cy="0"/>
        </a:xfrm>
      </p:grpSpPr>
      <p:sp>
        <p:nvSpPr>
          <p:cNvPr id="3963" name="Google Shape;3963;gca9e3f15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4" name="Google Shape;3964;gca9e3f15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3"/>
        <p:cNvGrpSpPr/>
        <p:nvPr/>
      </p:nvGrpSpPr>
      <p:grpSpPr>
        <a:xfrm>
          <a:off x="0" y="0"/>
          <a:ext cx="0" cy="0"/>
          <a:chOff x="0" y="0"/>
          <a:chExt cx="0" cy="0"/>
        </a:xfrm>
      </p:grpSpPr>
      <p:sp>
        <p:nvSpPr>
          <p:cNvPr id="4234" name="Google Shape;4234;gca9e3f153a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5" name="Google Shape;4235;gca9e3f153a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9"/>
        <p:cNvGrpSpPr/>
        <p:nvPr/>
      </p:nvGrpSpPr>
      <p:grpSpPr>
        <a:xfrm>
          <a:off x="0" y="0"/>
          <a:ext cx="0" cy="0"/>
          <a:chOff x="0" y="0"/>
          <a:chExt cx="0" cy="0"/>
        </a:xfrm>
      </p:grpSpPr>
      <p:sp>
        <p:nvSpPr>
          <p:cNvPr id="4470" name="Google Shape;4470;g8714a43093_5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1" name="Google Shape;4471;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6"/>
        <p:cNvGrpSpPr/>
        <p:nvPr/>
      </p:nvGrpSpPr>
      <p:grpSpPr>
        <a:xfrm>
          <a:off x="0" y="0"/>
          <a:ext cx="0" cy="0"/>
          <a:chOff x="0" y="0"/>
          <a:chExt cx="0" cy="0"/>
        </a:xfrm>
      </p:grpSpPr>
      <p:sp>
        <p:nvSpPr>
          <p:cNvPr id="4477" name="Google Shape;4477;ge29e90f94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8" name="Google Shape;4478;ge29e90f94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7"/>
        <p:cNvGrpSpPr/>
        <p:nvPr/>
      </p:nvGrpSpPr>
      <p:grpSpPr>
        <a:xfrm>
          <a:off x="0" y="0"/>
          <a:ext cx="0" cy="0"/>
          <a:chOff x="0" y="0"/>
          <a:chExt cx="0" cy="0"/>
        </a:xfrm>
      </p:grpSpPr>
      <p:sp>
        <p:nvSpPr>
          <p:cNvPr id="2148" name="Google Shape;2148;gb307aa37b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9" name="Google Shape;2149;gb307aa37b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6"/>
        <p:cNvGrpSpPr/>
        <p:nvPr/>
      </p:nvGrpSpPr>
      <p:grpSpPr>
        <a:xfrm>
          <a:off x="0" y="0"/>
          <a:ext cx="0" cy="0"/>
          <a:chOff x="0" y="0"/>
          <a:chExt cx="0" cy="0"/>
        </a:xfrm>
      </p:grpSpPr>
      <p:sp>
        <p:nvSpPr>
          <p:cNvPr id="2167" name="Google Shape;2167;g804e9800b4_0_1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8" name="Google Shape;2168;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0"/>
        <p:cNvGrpSpPr/>
        <p:nvPr/>
      </p:nvGrpSpPr>
      <p:grpSpPr>
        <a:xfrm>
          <a:off x="0" y="0"/>
          <a:ext cx="0" cy="0"/>
          <a:chOff x="0" y="0"/>
          <a:chExt cx="0" cy="0"/>
        </a:xfrm>
      </p:grpSpPr>
      <p:sp>
        <p:nvSpPr>
          <p:cNvPr id="2181" name="Google Shape;2181;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2" name="Google Shape;2182;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p:cNvGrpSpPr/>
        <p:nvPr/>
      </p:nvGrpSpPr>
      <p:grpSpPr>
        <a:xfrm>
          <a:off x="0" y="0"/>
          <a:ext cx="0" cy="0"/>
          <a:chOff x="0" y="0"/>
          <a:chExt cx="0" cy="0"/>
        </a:xfrm>
      </p:grpSpPr>
      <p:sp>
        <p:nvSpPr>
          <p:cNvPr id="2188" name="Google Shape;2188;gb307aa37b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9" name="Google Shape;2189;gb307aa37b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4"/>
        <p:cNvGrpSpPr/>
        <p:nvPr/>
      </p:nvGrpSpPr>
      <p:grpSpPr>
        <a:xfrm>
          <a:off x="0" y="0"/>
          <a:ext cx="0" cy="0"/>
          <a:chOff x="0" y="0"/>
          <a:chExt cx="0" cy="0"/>
        </a:xfrm>
      </p:grpSpPr>
      <p:sp>
        <p:nvSpPr>
          <p:cNvPr id="2195" name="Google Shape;2195;g8728718f4e_1_1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6" name="Google Shape;2196;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5"/>
        <p:cNvGrpSpPr/>
        <p:nvPr/>
      </p:nvGrpSpPr>
      <p:grpSpPr>
        <a:xfrm>
          <a:off x="0" y="0"/>
          <a:ext cx="0" cy="0"/>
          <a:chOff x="0" y="0"/>
          <a:chExt cx="0" cy="0"/>
        </a:xfrm>
      </p:grpSpPr>
      <p:sp>
        <p:nvSpPr>
          <p:cNvPr id="2226" name="Google Shape;2226;gb307aa37be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7" name="Google Shape;2227;gb307aa37b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8" r:id="rId8"/>
    <p:sldLayoutId id="2147483659" r:id="rId9"/>
    <p:sldLayoutId id="2147483660" r:id="rId10"/>
    <p:sldLayoutId id="2147483661" r:id="rId11"/>
    <p:sldLayoutId id="2147483662" r:id="rId12"/>
    <p:sldLayoutId id="2147483664" r:id="rId13"/>
    <p:sldLayoutId id="2147483665" r:id="rId14"/>
    <p:sldLayoutId id="2147483666" r:id="rId15"/>
    <p:sldLayoutId id="2147483667" r:id="rId16"/>
    <p:sldLayoutId id="2147483673" r:id="rId17"/>
    <p:sldLayoutId id="2147483674" r:id="rId18"/>
    <p:sldLayoutId id="2147483675" r:id="rId19"/>
    <p:sldLayoutId id="2147483676"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5086050" y="2002525"/>
            <a:ext cx="3426900" cy="179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5000"/>
              <a:t>Software Development Life Cycle</a:t>
            </a:r>
            <a:endParaRPr sz="5000">
              <a:solidFill>
                <a:schemeClr val="dk2"/>
              </a:solidFill>
            </a:endParaRPr>
          </a:p>
        </p:txBody>
      </p:sp>
      <p:sp>
        <p:nvSpPr>
          <p:cNvPr id="1885" name="Google Shape;1885;p35"/>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2300"/>
              <a:t>Where coding turns into development</a:t>
            </a:r>
            <a:endParaRPr sz="2300">
              <a:solidFill>
                <a:schemeClr val="accent1"/>
              </a:solidFill>
            </a:endParaRPr>
          </a:p>
          <a:p>
            <a:pPr marL="0" lvl="0" indent="0" algn="r" rtl="0">
              <a:spcBef>
                <a:spcPts val="0"/>
              </a:spcBef>
              <a:spcAft>
                <a:spcPts val="0"/>
              </a:spcAft>
              <a:buClr>
                <a:schemeClr val="dk1"/>
              </a:buClr>
              <a:buSzPts val="1100"/>
              <a:buFont typeface="Arial"/>
              <a:buNone/>
            </a:pPr>
            <a:endParaRPr sz="2300">
              <a:solidFill>
                <a:schemeClr val="accent1"/>
              </a:solidFill>
            </a:endParaRPr>
          </a:p>
          <a:p>
            <a:pPr marL="0" lvl="0" indent="0" algn="r" rtl="0">
              <a:spcBef>
                <a:spcPts val="0"/>
              </a:spcBef>
              <a:spcAft>
                <a:spcPts val="0"/>
              </a:spcAft>
              <a:buNone/>
            </a:pPr>
            <a:endParaRPr sz="230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37"/>
        <p:cNvGrpSpPr/>
        <p:nvPr/>
      </p:nvGrpSpPr>
      <p:grpSpPr>
        <a:xfrm>
          <a:off x="0" y="0"/>
          <a:ext cx="0" cy="0"/>
          <a:chOff x="0" y="0"/>
          <a:chExt cx="0" cy="0"/>
        </a:xfrm>
      </p:grpSpPr>
      <p:sp>
        <p:nvSpPr>
          <p:cNvPr id="2238" name="Google Shape;2238;p44"/>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a:t>Agile</a:t>
            </a:r>
            <a:endParaRPr sz="4700"/>
          </a:p>
        </p:txBody>
      </p:sp>
      <p:sp>
        <p:nvSpPr>
          <p:cNvPr id="2239" name="Google Shape;2239;p44"/>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240" name="Google Shape;2240;p44"/>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Modern Methodology</a:t>
            </a:r>
            <a:endParaRPr>
              <a:latin typeface="Barlow Semi Condensed"/>
              <a:ea typeface="Barlow Semi Condensed"/>
              <a:cs typeface="Barlow Semi Condensed"/>
              <a:sym typeface="Barlow Semi Condense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44"/>
        <p:cNvGrpSpPr/>
        <p:nvPr/>
      </p:nvGrpSpPr>
      <p:grpSpPr>
        <a:xfrm>
          <a:off x="0" y="0"/>
          <a:ext cx="0" cy="0"/>
          <a:chOff x="0" y="0"/>
          <a:chExt cx="0" cy="0"/>
        </a:xfrm>
      </p:grpSpPr>
      <p:grpSp>
        <p:nvGrpSpPr>
          <p:cNvPr id="2245" name="Google Shape;2245;p45"/>
          <p:cNvGrpSpPr/>
          <p:nvPr/>
        </p:nvGrpSpPr>
        <p:grpSpPr>
          <a:xfrm>
            <a:off x="466808" y="397761"/>
            <a:ext cx="1955976" cy="1926324"/>
            <a:chOff x="4906800" y="1507500"/>
            <a:chExt cx="70350" cy="71075"/>
          </a:xfrm>
        </p:grpSpPr>
        <p:sp>
          <p:nvSpPr>
            <p:cNvPr id="2246" name="Google Shape;2246;p4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4A86E8"/>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6D9EEB"/>
            </a:solid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A4C2F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C9DAF8"/>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45"/>
          <p:cNvGrpSpPr/>
          <p:nvPr/>
        </p:nvGrpSpPr>
        <p:grpSpPr>
          <a:xfrm>
            <a:off x="3594021" y="1608598"/>
            <a:ext cx="1955976" cy="1926324"/>
            <a:chOff x="4906800" y="1507500"/>
            <a:chExt cx="70350" cy="71075"/>
          </a:xfrm>
        </p:grpSpPr>
        <p:sp>
          <p:nvSpPr>
            <p:cNvPr id="2252" name="Google Shape;2252;p4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4A86E8"/>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6D9EEB"/>
            </a:solid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A4C2F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C9DAF8"/>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7" name="Google Shape;2257;p45"/>
          <p:cNvGrpSpPr/>
          <p:nvPr/>
        </p:nvGrpSpPr>
        <p:grpSpPr>
          <a:xfrm>
            <a:off x="6791408" y="2874261"/>
            <a:ext cx="1955976" cy="1926324"/>
            <a:chOff x="4906800" y="1507500"/>
            <a:chExt cx="70350" cy="71075"/>
          </a:xfrm>
        </p:grpSpPr>
        <p:sp>
          <p:nvSpPr>
            <p:cNvPr id="2258" name="Google Shape;2258;p4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4A86E8"/>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6D9EEB"/>
            </a:solid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A4C2F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C9DAF8"/>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3" name="Google Shape;2263;p45"/>
          <p:cNvSpPr/>
          <p:nvPr/>
        </p:nvSpPr>
        <p:spPr>
          <a:xfrm>
            <a:off x="2625000" y="1809750"/>
            <a:ext cx="766800" cy="766800"/>
          </a:xfrm>
          <a:prstGeom prst="curvedRightArrow">
            <a:avLst>
              <a:gd name="adj1" fmla="val 25000"/>
              <a:gd name="adj2" fmla="val 50000"/>
              <a:gd name="adj3" fmla="val 25000"/>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Calibri"/>
              <a:ea typeface="Calibri"/>
              <a:cs typeface="Calibri"/>
              <a:sym typeface="Calibri"/>
            </a:endParaRPr>
          </a:p>
          <a:p>
            <a:pPr marL="0" lvl="0" indent="0" algn="l" rtl="0">
              <a:spcBef>
                <a:spcPts val="0"/>
              </a:spcBef>
              <a:spcAft>
                <a:spcPts val="0"/>
              </a:spcAft>
              <a:buNone/>
            </a:pPr>
            <a:endParaRPr>
              <a:solidFill>
                <a:srgbClr val="FFFFFF"/>
              </a:solidFill>
              <a:latin typeface="Calibri"/>
              <a:ea typeface="Calibri"/>
              <a:cs typeface="Calibri"/>
              <a:sym typeface="Calibri"/>
            </a:endParaRPr>
          </a:p>
          <a:p>
            <a:pPr marL="0" lvl="0" indent="0" algn="l" rtl="0">
              <a:spcBef>
                <a:spcPts val="0"/>
              </a:spcBef>
              <a:spcAft>
                <a:spcPts val="0"/>
              </a:spcAft>
              <a:buNone/>
            </a:pPr>
            <a:endParaRPr>
              <a:solidFill>
                <a:srgbClr val="FFFFFF"/>
              </a:solidFill>
              <a:latin typeface="Calibri"/>
              <a:ea typeface="Calibri"/>
              <a:cs typeface="Calibri"/>
              <a:sym typeface="Calibri"/>
            </a:endParaRPr>
          </a:p>
          <a:p>
            <a:pPr marL="0" lvl="0" indent="0" algn="l" rtl="0">
              <a:spcBef>
                <a:spcPts val="0"/>
              </a:spcBef>
              <a:spcAft>
                <a:spcPts val="0"/>
              </a:spcAft>
              <a:buNone/>
            </a:pPr>
            <a:endParaRPr>
              <a:solidFill>
                <a:srgbClr val="FFFFFF"/>
              </a:solidFill>
              <a:latin typeface="Calibri"/>
              <a:ea typeface="Calibri"/>
              <a:cs typeface="Calibri"/>
              <a:sym typeface="Calibri"/>
            </a:endParaRPr>
          </a:p>
          <a:p>
            <a:pPr marL="0" lvl="0" indent="0" algn="l" rtl="0">
              <a:spcBef>
                <a:spcPts val="0"/>
              </a:spcBef>
              <a:spcAft>
                <a:spcPts val="0"/>
              </a:spcAft>
              <a:buNone/>
            </a:pPr>
            <a:endParaRPr>
              <a:solidFill>
                <a:srgbClr val="FFFFFF"/>
              </a:solidFill>
              <a:latin typeface="Calibri"/>
              <a:ea typeface="Calibri"/>
              <a:cs typeface="Calibri"/>
              <a:sym typeface="Calibri"/>
            </a:endParaRPr>
          </a:p>
          <a:p>
            <a:pPr marL="0" lvl="0" indent="0" algn="l" rtl="0">
              <a:spcBef>
                <a:spcPts val="0"/>
              </a:spcBef>
              <a:spcAft>
                <a:spcPts val="0"/>
              </a:spcAft>
              <a:buNone/>
            </a:pPr>
            <a:r>
              <a:rPr lang="en">
                <a:latin typeface="Caveat"/>
                <a:ea typeface="Caveat"/>
                <a:cs typeface="Caveat"/>
                <a:sym typeface="Caveat"/>
              </a:rPr>
              <a:t>2-3 Months</a:t>
            </a:r>
            <a:endParaRPr>
              <a:latin typeface="Caveat"/>
              <a:ea typeface="Caveat"/>
              <a:cs typeface="Caveat"/>
              <a:sym typeface="Caveat"/>
            </a:endParaRPr>
          </a:p>
        </p:txBody>
      </p:sp>
      <p:sp>
        <p:nvSpPr>
          <p:cNvPr id="2264" name="Google Shape;2264;p45"/>
          <p:cNvSpPr/>
          <p:nvPr/>
        </p:nvSpPr>
        <p:spPr>
          <a:xfrm>
            <a:off x="5787300" y="3045700"/>
            <a:ext cx="766800" cy="766800"/>
          </a:xfrm>
          <a:prstGeom prst="curvedRightArrow">
            <a:avLst>
              <a:gd name="adj1" fmla="val 25000"/>
              <a:gd name="adj2" fmla="val 50000"/>
              <a:gd name="adj3" fmla="val 25000"/>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latin typeface="Caveat"/>
                <a:ea typeface="Caveat"/>
                <a:cs typeface="Caveat"/>
                <a:sym typeface="Caveat"/>
              </a:rPr>
              <a:t>2-3 Months</a:t>
            </a:r>
            <a:endParaRPr>
              <a:latin typeface="Caveat"/>
              <a:ea typeface="Caveat"/>
              <a:cs typeface="Caveat"/>
              <a:sym typeface="Caveat"/>
            </a:endParaRPr>
          </a:p>
        </p:txBody>
      </p:sp>
      <p:sp>
        <p:nvSpPr>
          <p:cNvPr id="2265" name="Google Shape;2265;p45"/>
          <p:cNvSpPr txBox="1"/>
          <p:nvPr/>
        </p:nvSpPr>
        <p:spPr>
          <a:xfrm>
            <a:off x="1595550" y="397750"/>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Design</a:t>
            </a:r>
            <a:endParaRPr sz="2000">
              <a:latin typeface="Caveat"/>
              <a:ea typeface="Caveat"/>
              <a:cs typeface="Caveat"/>
              <a:sym typeface="Caveat"/>
            </a:endParaRPr>
          </a:p>
        </p:txBody>
      </p:sp>
      <p:sp>
        <p:nvSpPr>
          <p:cNvPr id="2266" name="Google Shape;2266;p45"/>
          <p:cNvSpPr txBox="1"/>
          <p:nvPr/>
        </p:nvSpPr>
        <p:spPr>
          <a:xfrm>
            <a:off x="4676775" y="1503825"/>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Design</a:t>
            </a:r>
            <a:endParaRPr sz="2000">
              <a:latin typeface="Caveat"/>
              <a:ea typeface="Caveat"/>
              <a:cs typeface="Caveat"/>
              <a:sym typeface="Caveat"/>
            </a:endParaRPr>
          </a:p>
        </p:txBody>
      </p:sp>
      <p:sp>
        <p:nvSpPr>
          <p:cNvPr id="2267" name="Google Shape;2267;p45"/>
          <p:cNvSpPr txBox="1"/>
          <p:nvPr/>
        </p:nvSpPr>
        <p:spPr>
          <a:xfrm>
            <a:off x="7762875" y="2664700"/>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Design</a:t>
            </a:r>
            <a:endParaRPr sz="2000">
              <a:latin typeface="Caveat"/>
              <a:ea typeface="Caveat"/>
              <a:cs typeface="Caveat"/>
              <a:sym typeface="Caveat"/>
            </a:endParaRPr>
          </a:p>
        </p:txBody>
      </p:sp>
      <p:sp>
        <p:nvSpPr>
          <p:cNvPr id="2268" name="Google Shape;2268;p45"/>
          <p:cNvSpPr txBox="1"/>
          <p:nvPr/>
        </p:nvSpPr>
        <p:spPr>
          <a:xfrm>
            <a:off x="523875" y="2198638"/>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Develop</a:t>
            </a:r>
            <a:endParaRPr sz="2000">
              <a:latin typeface="Caveat"/>
              <a:ea typeface="Caveat"/>
              <a:cs typeface="Caveat"/>
              <a:sym typeface="Caveat"/>
            </a:endParaRPr>
          </a:p>
        </p:txBody>
      </p:sp>
      <p:sp>
        <p:nvSpPr>
          <p:cNvPr id="2269" name="Google Shape;2269;p45"/>
          <p:cNvSpPr txBox="1"/>
          <p:nvPr/>
        </p:nvSpPr>
        <p:spPr>
          <a:xfrm>
            <a:off x="3594000" y="3379738"/>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Develop</a:t>
            </a:r>
            <a:endParaRPr sz="2000">
              <a:latin typeface="Caveat"/>
              <a:ea typeface="Caveat"/>
              <a:cs typeface="Caveat"/>
              <a:sym typeface="Caveat"/>
            </a:endParaRPr>
          </a:p>
        </p:txBody>
      </p:sp>
      <p:sp>
        <p:nvSpPr>
          <p:cNvPr id="2270" name="Google Shape;2270;p45"/>
          <p:cNvSpPr txBox="1"/>
          <p:nvPr/>
        </p:nvSpPr>
        <p:spPr>
          <a:xfrm>
            <a:off x="6791388" y="4606788"/>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Develop</a:t>
            </a:r>
            <a:endParaRPr sz="2000">
              <a:latin typeface="Caveat"/>
              <a:ea typeface="Caveat"/>
              <a:cs typeface="Caveat"/>
              <a:sym typeface="Caveat"/>
            </a:endParaRPr>
          </a:p>
        </p:txBody>
      </p:sp>
      <p:sp>
        <p:nvSpPr>
          <p:cNvPr id="2271" name="Google Shape;2271;p45"/>
          <p:cNvSpPr txBox="1"/>
          <p:nvPr/>
        </p:nvSpPr>
        <p:spPr>
          <a:xfrm>
            <a:off x="5892075" y="2913100"/>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Deploy</a:t>
            </a:r>
            <a:endParaRPr sz="2000">
              <a:latin typeface="Caveat"/>
              <a:ea typeface="Caveat"/>
              <a:cs typeface="Caveat"/>
              <a:sym typeface="Caveat"/>
            </a:endParaRPr>
          </a:p>
        </p:txBody>
      </p:sp>
      <p:sp>
        <p:nvSpPr>
          <p:cNvPr id="2272" name="Google Shape;2272;p45"/>
          <p:cNvSpPr txBox="1"/>
          <p:nvPr/>
        </p:nvSpPr>
        <p:spPr>
          <a:xfrm>
            <a:off x="2720775" y="1608588"/>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Deploy</a:t>
            </a:r>
            <a:endParaRPr sz="2000">
              <a:latin typeface="Caveat"/>
              <a:ea typeface="Caveat"/>
              <a:cs typeface="Caveat"/>
              <a:sym typeface="Caveat"/>
            </a:endParaRPr>
          </a:p>
        </p:txBody>
      </p:sp>
      <p:sp>
        <p:nvSpPr>
          <p:cNvPr id="2273" name="Google Shape;2273;p45"/>
          <p:cNvSpPr txBox="1"/>
          <p:nvPr/>
        </p:nvSpPr>
        <p:spPr>
          <a:xfrm>
            <a:off x="-552450" y="465088"/>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Deploy</a:t>
            </a:r>
            <a:endParaRPr sz="2000">
              <a:latin typeface="Caveat"/>
              <a:ea typeface="Caveat"/>
              <a:cs typeface="Caveat"/>
              <a:sym typeface="Caveat"/>
            </a:endParaRPr>
          </a:p>
        </p:txBody>
      </p:sp>
      <p:sp>
        <p:nvSpPr>
          <p:cNvPr id="2274" name="Google Shape;2274;p45"/>
          <p:cNvSpPr txBox="1"/>
          <p:nvPr/>
        </p:nvSpPr>
        <p:spPr>
          <a:xfrm>
            <a:off x="3657638" y="2376400"/>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a:latin typeface="Caveat"/>
                <a:ea typeface="Caveat"/>
                <a:cs typeface="Caveat"/>
                <a:sym typeface="Caveat"/>
              </a:rPr>
              <a:t>Iteration</a:t>
            </a:r>
            <a:endParaRPr sz="1500">
              <a:latin typeface="Caveat"/>
              <a:ea typeface="Caveat"/>
              <a:cs typeface="Caveat"/>
              <a:sym typeface="Caveat"/>
            </a:endParaRPr>
          </a:p>
        </p:txBody>
      </p:sp>
      <p:sp>
        <p:nvSpPr>
          <p:cNvPr id="2275" name="Google Shape;2275;p45"/>
          <p:cNvSpPr txBox="1"/>
          <p:nvPr/>
        </p:nvSpPr>
        <p:spPr>
          <a:xfrm>
            <a:off x="6867588" y="3569050"/>
            <a:ext cx="1956000" cy="5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latin typeface="Caveat"/>
                <a:ea typeface="Caveat"/>
                <a:cs typeface="Caveat"/>
                <a:sym typeface="Caveat"/>
              </a:rPr>
              <a:t>Iteration</a:t>
            </a:r>
            <a:endParaRPr sz="1500">
              <a:latin typeface="Caveat"/>
              <a:ea typeface="Caveat"/>
              <a:cs typeface="Caveat"/>
              <a:sym typeface="Caveat"/>
            </a:endParaRPr>
          </a:p>
        </p:txBody>
      </p:sp>
      <p:sp>
        <p:nvSpPr>
          <p:cNvPr id="2276" name="Google Shape;2276;p45"/>
          <p:cNvSpPr txBox="1"/>
          <p:nvPr/>
        </p:nvSpPr>
        <p:spPr>
          <a:xfrm>
            <a:off x="466775" y="1092563"/>
            <a:ext cx="1956000" cy="5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latin typeface="Caveat"/>
                <a:ea typeface="Caveat"/>
                <a:cs typeface="Caveat"/>
                <a:sym typeface="Caveat"/>
              </a:rPr>
              <a:t>Iteration</a:t>
            </a:r>
            <a:endParaRPr sz="1500">
              <a:latin typeface="Caveat"/>
              <a:ea typeface="Caveat"/>
              <a:cs typeface="Caveat"/>
              <a:sym typeface="Cave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80"/>
        <p:cNvGrpSpPr/>
        <p:nvPr/>
      </p:nvGrpSpPr>
      <p:grpSpPr>
        <a:xfrm>
          <a:off x="0" y="0"/>
          <a:ext cx="0" cy="0"/>
          <a:chOff x="0" y="0"/>
          <a:chExt cx="0" cy="0"/>
        </a:xfrm>
      </p:grpSpPr>
      <p:sp>
        <p:nvSpPr>
          <p:cNvPr id="2281" name="Google Shape;2281;p46"/>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Agile</a:t>
            </a:r>
            <a:endParaRPr/>
          </a:p>
        </p:txBody>
      </p:sp>
      <p:sp>
        <p:nvSpPr>
          <p:cNvPr id="2282" name="Google Shape;2282;p46"/>
          <p:cNvSpPr txBox="1">
            <a:spLocks noGrp="1"/>
          </p:cNvSpPr>
          <p:nvPr>
            <p:ph type="subTitle" idx="1"/>
          </p:nvPr>
        </p:nvSpPr>
        <p:spPr>
          <a:xfrm>
            <a:off x="4956050" y="1990725"/>
            <a:ext cx="2506500" cy="27813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300"/>
              <a:t>Agile's increased flexibility can lead to bad behaviours.</a:t>
            </a:r>
            <a:endParaRPr sz="1300"/>
          </a:p>
          <a:p>
            <a:pPr marL="457200" lvl="0" indent="-298450" algn="l" rtl="0">
              <a:spcBef>
                <a:spcPts val="0"/>
              </a:spcBef>
              <a:spcAft>
                <a:spcPts val="0"/>
              </a:spcAft>
              <a:buSzPts val="1100"/>
              <a:buChar char="●"/>
            </a:pPr>
            <a:r>
              <a:rPr lang="en" sz="1300"/>
              <a:t>Agile requires more knowledge to use properly.</a:t>
            </a:r>
            <a:endParaRPr sz="1300"/>
          </a:p>
          <a:p>
            <a:pPr marL="457200" lvl="0" indent="-298450" algn="l" rtl="0">
              <a:spcBef>
                <a:spcPts val="0"/>
              </a:spcBef>
              <a:spcAft>
                <a:spcPts val="0"/>
              </a:spcAft>
              <a:buSzPts val="1100"/>
              <a:buChar char="●"/>
            </a:pPr>
            <a:r>
              <a:rPr lang="en" sz="1300"/>
              <a:t>Agile has a lack of predictability.</a:t>
            </a:r>
            <a:endParaRPr sz="1300"/>
          </a:p>
          <a:p>
            <a:pPr marL="0" lvl="0" indent="0" algn="l" rtl="0">
              <a:spcBef>
                <a:spcPts val="0"/>
              </a:spcBef>
              <a:spcAft>
                <a:spcPts val="0"/>
              </a:spcAft>
              <a:buNone/>
            </a:pPr>
            <a:endParaRPr sz="1300"/>
          </a:p>
          <a:p>
            <a:pPr marL="457200" lvl="0" indent="0" algn="l" rtl="0">
              <a:spcBef>
                <a:spcPts val="0"/>
              </a:spcBef>
              <a:spcAft>
                <a:spcPts val="0"/>
              </a:spcAft>
              <a:buNone/>
            </a:pPr>
            <a:endParaRPr sz="1100"/>
          </a:p>
        </p:txBody>
      </p:sp>
      <p:sp>
        <p:nvSpPr>
          <p:cNvPr id="2283" name="Google Shape;2283;p46"/>
          <p:cNvSpPr txBox="1">
            <a:spLocks noGrp="1"/>
          </p:cNvSpPr>
          <p:nvPr>
            <p:ph type="subTitle" idx="2"/>
          </p:nvPr>
        </p:nvSpPr>
        <p:spPr>
          <a:xfrm>
            <a:off x="2093975" y="1990725"/>
            <a:ext cx="2506500" cy="27813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300"/>
              <a:t>Agile allows for a team to quickly respond to change.</a:t>
            </a:r>
            <a:endParaRPr sz="1300"/>
          </a:p>
          <a:p>
            <a:pPr marL="457200" lvl="0" indent="-298450" algn="l" rtl="0">
              <a:spcBef>
                <a:spcPts val="0"/>
              </a:spcBef>
              <a:spcAft>
                <a:spcPts val="0"/>
              </a:spcAft>
              <a:buSzPts val="1100"/>
              <a:buChar char="●"/>
            </a:pPr>
            <a:r>
              <a:rPr lang="en" sz="1300"/>
              <a:t>Agile allows for uncertainty at the beginning.</a:t>
            </a:r>
            <a:endParaRPr sz="1300"/>
          </a:p>
          <a:p>
            <a:pPr marL="457200" lvl="0" indent="-298450" algn="l" rtl="0">
              <a:spcBef>
                <a:spcPts val="0"/>
              </a:spcBef>
              <a:spcAft>
                <a:spcPts val="0"/>
              </a:spcAft>
              <a:buSzPts val="1100"/>
              <a:buChar char="●"/>
            </a:pPr>
            <a:r>
              <a:rPr lang="en" sz="1300"/>
              <a:t>Agile has faster review cycles compared to Waterfall.</a:t>
            </a:r>
            <a:endParaRPr sz="1300"/>
          </a:p>
          <a:p>
            <a:pPr marL="457200" lvl="0" indent="-298450" algn="l" rtl="0">
              <a:spcBef>
                <a:spcPts val="0"/>
              </a:spcBef>
              <a:spcAft>
                <a:spcPts val="0"/>
              </a:spcAft>
              <a:buSzPts val="1100"/>
              <a:buChar char="●"/>
            </a:pPr>
            <a:r>
              <a:rPr lang="en" sz="1300"/>
              <a:t>Agile has greater flexibility in releases.</a:t>
            </a:r>
            <a:endParaRPr sz="1300"/>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2284" name="Google Shape;2284;p46"/>
          <p:cNvSpPr txBox="1">
            <a:spLocks noGrp="1"/>
          </p:cNvSpPr>
          <p:nvPr>
            <p:ph type="title" idx="5"/>
          </p:nvPr>
        </p:nvSpPr>
        <p:spPr>
          <a:xfrm>
            <a:off x="2779775" y="1627625"/>
            <a:ext cx="915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Pros</a:t>
            </a:r>
            <a:endParaRPr/>
          </a:p>
        </p:txBody>
      </p:sp>
      <p:sp>
        <p:nvSpPr>
          <p:cNvPr id="2285" name="Google Shape;2285;p46"/>
          <p:cNvSpPr txBox="1">
            <a:spLocks noGrp="1"/>
          </p:cNvSpPr>
          <p:nvPr>
            <p:ph type="title" idx="6"/>
          </p:nvPr>
        </p:nvSpPr>
        <p:spPr>
          <a:xfrm>
            <a:off x="5641850" y="1627625"/>
            <a:ext cx="915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89"/>
        <p:cNvGrpSpPr/>
        <p:nvPr/>
      </p:nvGrpSpPr>
      <p:grpSpPr>
        <a:xfrm>
          <a:off x="0" y="0"/>
          <a:ext cx="0" cy="0"/>
          <a:chOff x="0" y="0"/>
          <a:chExt cx="0" cy="0"/>
        </a:xfrm>
      </p:grpSpPr>
      <p:grpSp>
        <p:nvGrpSpPr>
          <p:cNvPr id="2290" name="Google Shape;2290;p47"/>
          <p:cNvGrpSpPr/>
          <p:nvPr/>
        </p:nvGrpSpPr>
        <p:grpSpPr>
          <a:xfrm>
            <a:off x="2213996" y="246109"/>
            <a:ext cx="4715908" cy="3011268"/>
            <a:chOff x="277900" y="420125"/>
            <a:chExt cx="6852525" cy="4682425"/>
          </a:xfrm>
        </p:grpSpPr>
        <p:sp>
          <p:nvSpPr>
            <p:cNvPr id="2291" name="Google Shape;2291;p47"/>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7"/>
            <p:cNvSpPr/>
            <p:nvPr/>
          </p:nvSpPr>
          <p:spPr>
            <a:xfrm>
              <a:off x="58290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7"/>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7"/>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7"/>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7"/>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7"/>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7"/>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7"/>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7"/>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7"/>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7"/>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7"/>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7"/>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7"/>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7"/>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7"/>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7"/>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7"/>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7"/>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7"/>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7"/>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7"/>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7"/>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7"/>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7"/>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7"/>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7"/>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7"/>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7"/>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7"/>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7"/>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7"/>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7"/>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7"/>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7"/>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7"/>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7"/>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7"/>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7"/>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7"/>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7"/>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7"/>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7"/>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7"/>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7"/>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7"/>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7"/>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7"/>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7"/>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7"/>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7"/>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7"/>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7"/>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7"/>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7"/>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7"/>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7"/>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7"/>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7"/>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7"/>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7"/>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7"/>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7"/>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7"/>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7"/>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7"/>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7"/>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7"/>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7"/>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7"/>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7"/>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7"/>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7"/>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7"/>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7"/>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7"/>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7"/>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7"/>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7"/>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7"/>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7"/>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7"/>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7"/>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7"/>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7"/>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7"/>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7"/>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7"/>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7"/>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7"/>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7"/>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7"/>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7"/>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7"/>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7"/>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7"/>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7"/>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7"/>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7"/>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7"/>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7"/>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7"/>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7"/>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7"/>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7"/>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7"/>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7"/>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7"/>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7"/>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7"/>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7"/>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7"/>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7"/>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7"/>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7"/>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7"/>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7"/>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7"/>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7"/>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7"/>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7"/>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7"/>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7"/>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7"/>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7"/>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7"/>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7"/>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7"/>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7"/>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7"/>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7"/>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7"/>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7"/>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7"/>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7"/>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7"/>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7"/>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7"/>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7"/>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7"/>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7"/>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7"/>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7"/>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7"/>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7"/>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7"/>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7"/>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7"/>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7"/>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7"/>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7"/>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7"/>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7"/>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7"/>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7"/>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7"/>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7"/>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7"/>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7"/>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7"/>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7"/>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7"/>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7"/>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7"/>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7"/>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7"/>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7"/>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7"/>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7"/>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7"/>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7"/>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7"/>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7"/>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7"/>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7"/>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7"/>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7"/>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7"/>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7"/>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7"/>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7"/>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7"/>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7"/>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7"/>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7"/>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7"/>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7"/>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7"/>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7"/>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7"/>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47"/>
          <p:cNvGrpSpPr/>
          <p:nvPr/>
        </p:nvGrpSpPr>
        <p:grpSpPr>
          <a:xfrm>
            <a:off x="1819024" y="3893816"/>
            <a:ext cx="175013" cy="27000"/>
            <a:chOff x="5662375" y="212375"/>
            <a:chExt cx="175013" cy="27000"/>
          </a:xfrm>
        </p:grpSpPr>
        <p:sp>
          <p:nvSpPr>
            <p:cNvPr id="2483" name="Google Shape;2483;p47"/>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84" name="Google Shape;2484;p47"/>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85" name="Google Shape;2485;p47"/>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86" name="Google Shape;2486;p47"/>
          <p:cNvGrpSpPr/>
          <p:nvPr/>
        </p:nvGrpSpPr>
        <p:grpSpPr>
          <a:xfrm>
            <a:off x="4484494" y="3893828"/>
            <a:ext cx="175013" cy="27000"/>
            <a:chOff x="5662375" y="212375"/>
            <a:chExt cx="175013" cy="27000"/>
          </a:xfrm>
        </p:grpSpPr>
        <p:sp>
          <p:nvSpPr>
            <p:cNvPr id="2487" name="Google Shape;2487;p47"/>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88" name="Google Shape;2488;p47"/>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89" name="Google Shape;2489;p47"/>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90" name="Google Shape;2490;p47"/>
          <p:cNvGrpSpPr/>
          <p:nvPr/>
        </p:nvGrpSpPr>
        <p:grpSpPr>
          <a:xfrm>
            <a:off x="7149964" y="3893816"/>
            <a:ext cx="175013" cy="27000"/>
            <a:chOff x="5662375" y="212375"/>
            <a:chExt cx="175013" cy="27000"/>
          </a:xfrm>
        </p:grpSpPr>
        <p:sp>
          <p:nvSpPr>
            <p:cNvPr id="2491" name="Google Shape;2491;p47"/>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92" name="Google Shape;2492;p47"/>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93" name="Google Shape;2493;p47"/>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94" name="Google Shape;2494;p47"/>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Agile Frameworks</a:t>
            </a:r>
            <a:endParaRPr/>
          </a:p>
        </p:txBody>
      </p:sp>
      <p:sp>
        <p:nvSpPr>
          <p:cNvPr id="2495" name="Google Shape;2495;p47"/>
          <p:cNvSpPr txBox="1">
            <a:spLocks noGrp="1"/>
          </p:cNvSpPr>
          <p:nvPr>
            <p:ph type="subTitle" idx="1"/>
          </p:nvPr>
        </p:nvSpPr>
        <p:spPr>
          <a:xfrm>
            <a:off x="3694126" y="3938454"/>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Kanban</a:t>
            </a:r>
            <a:endParaRPr/>
          </a:p>
        </p:txBody>
      </p:sp>
      <p:sp>
        <p:nvSpPr>
          <p:cNvPr id="2496" name="Google Shape;2496;p47"/>
          <p:cNvSpPr txBox="1">
            <a:spLocks noGrp="1"/>
          </p:cNvSpPr>
          <p:nvPr>
            <p:ph type="subTitle" idx="2"/>
          </p:nvPr>
        </p:nvSpPr>
        <p:spPr>
          <a:xfrm>
            <a:off x="1024078" y="3938454"/>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Scrum</a:t>
            </a:r>
            <a:endParaRPr/>
          </a:p>
        </p:txBody>
      </p:sp>
      <p:sp>
        <p:nvSpPr>
          <p:cNvPr id="2497" name="Google Shape;2497;p47"/>
          <p:cNvSpPr txBox="1">
            <a:spLocks noGrp="1"/>
          </p:cNvSpPr>
          <p:nvPr>
            <p:ph type="subTitle" idx="3"/>
          </p:nvPr>
        </p:nvSpPr>
        <p:spPr>
          <a:xfrm>
            <a:off x="6355030" y="3938454"/>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eXtreme Programming</a:t>
            </a:r>
            <a:endParaRPr/>
          </a:p>
        </p:txBody>
      </p:sp>
      <p:grpSp>
        <p:nvGrpSpPr>
          <p:cNvPr id="2498" name="Google Shape;2498;p47"/>
          <p:cNvGrpSpPr/>
          <p:nvPr/>
        </p:nvGrpSpPr>
        <p:grpSpPr>
          <a:xfrm>
            <a:off x="1696049" y="3432786"/>
            <a:ext cx="420796" cy="370732"/>
            <a:chOff x="-3137650" y="2067900"/>
            <a:chExt cx="291450" cy="256775"/>
          </a:xfrm>
        </p:grpSpPr>
        <p:sp>
          <p:nvSpPr>
            <p:cNvPr id="2499" name="Google Shape;2499;p4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00" name="Google Shape;2500;p4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01" name="Google Shape;2501;p4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502" name="Google Shape;2502;p47"/>
          <p:cNvGrpSpPr/>
          <p:nvPr/>
        </p:nvGrpSpPr>
        <p:grpSpPr>
          <a:xfrm>
            <a:off x="4361552" y="3432798"/>
            <a:ext cx="420796" cy="421770"/>
            <a:chOff x="-3137650" y="2408950"/>
            <a:chExt cx="291450" cy="292125"/>
          </a:xfrm>
        </p:grpSpPr>
        <p:sp>
          <p:nvSpPr>
            <p:cNvPr id="2503" name="Google Shape;2503;p4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04" name="Google Shape;2504;p4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05" name="Google Shape;2505;p4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06" name="Google Shape;2506;p4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07" name="Google Shape;2507;p4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508" name="Google Shape;2508;p47"/>
          <p:cNvGrpSpPr/>
          <p:nvPr/>
        </p:nvGrpSpPr>
        <p:grpSpPr>
          <a:xfrm>
            <a:off x="7027052" y="3433808"/>
            <a:ext cx="421914" cy="420759"/>
            <a:chOff x="-2571737" y="2403625"/>
            <a:chExt cx="292225" cy="291425"/>
          </a:xfrm>
        </p:grpSpPr>
        <p:sp>
          <p:nvSpPr>
            <p:cNvPr id="2509" name="Google Shape;2509;p4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10" name="Google Shape;2510;p4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11" name="Google Shape;2511;p4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12" name="Google Shape;2512;p4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13" name="Google Shape;2513;p4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14" name="Google Shape;2514;p4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515" name="Google Shape;2515;p4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516" name="Google Shape;2516;p47"/>
          <p:cNvGrpSpPr/>
          <p:nvPr/>
        </p:nvGrpSpPr>
        <p:grpSpPr>
          <a:xfrm>
            <a:off x="5409464" y="1706326"/>
            <a:ext cx="203374" cy="179736"/>
            <a:chOff x="-3137650" y="2787000"/>
            <a:chExt cx="291450" cy="257575"/>
          </a:xfrm>
        </p:grpSpPr>
        <p:sp>
          <p:nvSpPr>
            <p:cNvPr id="2517" name="Google Shape;2517;p4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 name="Google Shape;2525;p47"/>
          <p:cNvGrpSpPr/>
          <p:nvPr/>
        </p:nvGrpSpPr>
        <p:grpSpPr>
          <a:xfrm>
            <a:off x="4866539" y="1526601"/>
            <a:ext cx="203374" cy="179736"/>
            <a:chOff x="-3137650" y="2787000"/>
            <a:chExt cx="291450" cy="257575"/>
          </a:xfrm>
        </p:grpSpPr>
        <p:sp>
          <p:nvSpPr>
            <p:cNvPr id="2526" name="Google Shape;2526;p4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 name="Google Shape;2534;p47"/>
          <p:cNvGrpSpPr/>
          <p:nvPr/>
        </p:nvGrpSpPr>
        <p:grpSpPr>
          <a:xfrm>
            <a:off x="3875939" y="1706326"/>
            <a:ext cx="203374" cy="179736"/>
            <a:chOff x="-3137650" y="2787000"/>
            <a:chExt cx="291450" cy="257575"/>
          </a:xfrm>
        </p:grpSpPr>
        <p:sp>
          <p:nvSpPr>
            <p:cNvPr id="2535" name="Google Shape;2535;p4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46"/>
        <p:cNvGrpSpPr/>
        <p:nvPr/>
      </p:nvGrpSpPr>
      <p:grpSpPr>
        <a:xfrm>
          <a:off x="0" y="0"/>
          <a:ext cx="0" cy="0"/>
          <a:chOff x="0" y="0"/>
          <a:chExt cx="0" cy="0"/>
        </a:xfrm>
      </p:grpSpPr>
      <p:grpSp>
        <p:nvGrpSpPr>
          <p:cNvPr id="2547" name="Google Shape;2547;p48"/>
          <p:cNvGrpSpPr/>
          <p:nvPr/>
        </p:nvGrpSpPr>
        <p:grpSpPr>
          <a:xfrm>
            <a:off x="970984" y="1821307"/>
            <a:ext cx="3696828" cy="3117366"/>
            <a:chOff x="1744400" y="429725"/>
            <a:chExt cx="4623925" cy="4948200"/>
          </a:xfrm>
        </p:grpSpPr>
        <p:sp>
          <p:nvSpPr>
            <p:cNvPr id="2548" name="Google Shape;2548;p48"/>
            <p:cNvSpPr/>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8"/>
            <p:cNvSpPr/>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8"/>
            <p:cNvSpPr/>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8"/>
            <p:cNvSpPr/>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8"/>
            <p:cNvSpPr/>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8"/>
            <p:cNvSpPr/>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8"/>
            <p:cNvSpPr/>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8"/>
            <p:cNvSpPr/>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8"/>
            <p:cNvSpPr/>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8"/>
            <p:cNvSpPr/>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8"/>
            <p:cNvSpPr/>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8"/>
            <p:cNvSpPr/>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8"/>
            <p:cNvSpPr/>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8"/>
            <p:cNvSpPr/>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8"/>
            <p:cNvSpPr/>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8"/>
            <p:cNvSpPr/>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8"/>
            <p:cNvSpPr/>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8"/>
            <p:cNvSpPr/>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8"/>
            <p:cNvSpPr/>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8"/>
            <p:cNvSpPr/>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8"/>
            <p:cNvSpPr/>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8"/>
            <p:cNvSpPr/>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8"/>
            <p:cNvSpPr/>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8"/>
            <p:cNvSpPr/>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8"/>
            <p:cNvSpPr/>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8"/>
            <p:cNvSpPr/>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8"/>
            <p:cNvSpPr/>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8"/>
            <p:cNvSpPr/>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8"/>
            <p:cNvSpPr/>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8"/>
            <p:cNvSpPr/>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8"/>
            <p:cNvSpPr/>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8"/>
            <p:cNvSpPr/>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8"/>
            <p:cNvSpPr/>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8"/>
            <p:cNvSpPr/>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8"/>
            <p:cNvSpPr/>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8"/>
            <p:cNvSpPr/>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8"/>
            <p:cNvSpPr/>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8"/>
            <p:cNvSpPr/>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8"/>
            <p:cNvSpPr/>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8"/>
            <p:cNvSpPr/>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8"/>
            <p:cNvSpPr/>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8"/>
            <p:cNvSpPr/>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8"/>
            <p:cNvSpPr/>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8"/>
            <p:cNvSpPr/>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8"/>
            <p:cNvSpPr/>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8"/>
            <p:cNvSpPr/>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8"/>
            <p:cNvSpPr/>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8"/>
            <p:cNvSpPr/>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8"/>
            <p:cNvSpPr/>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8"/>
            <p:cNvSpPr/>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8"/>
            <p:cNvSpPr/>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8"/>
            <p:cNvSpPr/>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8"/>
            <p:cNvSpPr/>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8"/>
            <p:cNvSpPr/>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8"/>
            <p:cNvSpPr/>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8"/>
            <p:cNvSpPr/>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8"/>
            <p:cNvSpPr/>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8"/>
            <p:cNvSpPr/>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8"/>
            <p:cNvSpPr/>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8"/>
            <p:cNvSpPr/>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8"/>
            <p:cNvSpPr/>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8"/>
            <p:cNvSpPr/>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8"/>
            <p:cNvSpPr/>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8"/>
            <p:cNvSpPr/>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8"/>
            <p:cNvSpPr/>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8"/>
            <p:cNvSpPr/>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8"/>
            <p:cNvSpPr/>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8"/>
            <p:cNvSpPr/>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8"/>
            <p:cNvSpPr/>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8"/>
            <p:cNvSpPr/>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8"/>
            <p:cNvSpPr/>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8"/>
            <p:cNvSpPr/>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8"/>
            <p:cNvSpPr/>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8"/>
            <p:cNvSpPr/>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8"/>
            <p:cNvSpPr/>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8"/>
            <p:cNvSpPr/>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8"/>
            <p:cNvSpPr/>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8"/>
            <p:cNvSpPr/>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8"/>
            <p:cNvSpPr/>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8"/>
            <p:cNvSpPr/>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8"/>
            <p:cNvSpPr/>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8"/>
            <p:cNvSpPr/>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8"/>
            <p:cNvSpPr/>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8"/>
            <p:cNvSpPr/>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8"/>
            <p:cNvSpPr/>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8"/>
            <p:cNvSpPr/>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8"/>
            <p:cNvSpPr/>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8"/>
            <p:cNvSpPr/>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8"/>
            <p:cNvSpPr/>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8"/>
            <p:cNvSpPr/>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8"/>
            <p:cNvSpPr/>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8"/>
            <p:cNvSpPr/>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8"/>
            <p:cNvSpPr/>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8"/>
            <p:cNvSpPr/>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8"/>
            <p:cNvSpPr/>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8"/>
            <p:cNvSpPr/>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8"/>
            <p:cNvSpPr/>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8"/>
            <p:cNvSpPr/>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8"/>
            <p:cNvSpPr/>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8"/>
            <p:cNvSpPr/>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8"/>
            <p:cNvSpPr/>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8"/>
            <p:cNvSpPr/>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8"/>
            <p:cNvSpPr/>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8"/>
            <p:cNvSpPr/>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8"/>
            <p:cNvSpPr/>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8"/>
            <p:cNvSpPr/>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8"/>
            <p:cNvSpPr/>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8"/>
            <p:cNvSpPr/>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8"/>
            <p:cNvSpPr/>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8"/>
            <p:cNvSpPr/>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8"/>
            <p:cNvSpPr/>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8"/>
            <p:cNvSpPr/>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8"/>
            <p:cNvSpPr/>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8"/>
            <p:cNvSpPr/>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8"/>
            <p:cNvSpPr/>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8"/>
            <p:cNvSpPr/>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8"/>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8"/>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8"/>
            <p:cNvSpPr/>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8"/>
            <p:cNvSpPr/>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8"/>
            <p:cNvSpPr/>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8"/>
            <p:cNvSpPr/>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8"/>
            <p:cNvSpPr/>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8"/>
            <p:cNvSpPr/>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8"/>
            <p:cNvSpPr/>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8"/>
            <p:cNvSpPr/>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8"/>
            <p:cNvSpPr/>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8"/>
            <p:cNvSpPr/>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8"/>
            <p:cNvSpPr/>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8"/>
            <p:cNvSpPr/>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8"/>
            <p:cNvSpPr/>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8"/>
            <p:cNvSpPr/>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8"/>
            <p:cNvSpPr/>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8"/>
            <p:cNvSpPr/>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8"/>
            <p:cNvSpPr/>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8"/>
            <p:cNvSpPr/>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8"/>
            <p:cNvSpPr/>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8"/>
            <p:cNvSpPr/>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8"/>
            <p:cNvSpPr/>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8"/>
            <p:cNvSpPr/>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8"/>
            <p:cNvSpPr/>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8"/>
            <p:cNvSpPr/>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8"/>
            <p:cNvSpPr/>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8"/>
            <p:cNvSpPr/>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8"/>
            <p:cNvSpPr/>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8"/>
            <p:cNvSpPr/>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8"/>
            <p:cNvSpPr/>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8"/>
            <p:cNvSpPr/>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8"/>
            <p:cNvSpPr/>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8"/>
            <p:cNvSpPr/>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8"/>
            <p:cNvSpPr/>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8"/>
            <p:cNvSpPr/>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8"/>
            <p:cNvSpPr/>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8"/>
            <p:cNvSpPr/>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8"/>
            <p:cNvSpPr/>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8"/>
            <p:cNvSpPr/>
            <p:nvPr/>
          </p:nvSpPr>
          <p:spPr>
            <a:xfrm>
              <a:off x="4737150" y="3094725"/>
              <a:ext cx="70925" cy="163550"/>
            </a:xfrm>
            <a:custGeom>
              <a:avLst/>
              <a:gdLst/>
              <a:ahLst/>
              <a:cxnLst/>
              <a:rect l="l" t="t" r="r" b="b"/>
              <a:pathLst>
                <a:path w="2837" h="6542" extrusionOk="0">
                  <a:moveTo>
                    <a:pt x="1" y="0"/>
                  </a:moveTo>
                  <a:lnTo>
                    <a:pt x="2836" y="6542"/>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8"/>
            <p:cNvSpPr/>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8"/>
            <p:cNvSpPr/>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8"/>
            <p:cNvSpPr/>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8"/>
            <p:cNvSpPr/>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8"/>
            <p:cNvSpPr/>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8"/>
            <p:cNvSpPr/>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8"/>
            <p:cNvSpPr/>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8"/>
            <p:cNvSpPr/>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8"/>
            <p:cNvSpPr/>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8"/>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8"/>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8"/>
            <p:cNvSpPr/>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8"/>
            <p:cNvSpPr/>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8"/>
            <p:cNvSpPr/>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8"/>
            <p:cNvSpPr/>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8"/>
            <p:cNvSpPr/>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8"/>
            <p:cNvSpPr/>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8"/>
            <p:cNvSpPr/>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8"/>
            <p:cNvSpPr/>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8"/>
            <p:cNvSpPr/>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8"/>
            <p:cNvSpPr/>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8"/>
            <p:cNvSpPr/>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8"/>
            <p:cNvSpPr/>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8"/>
            <p:cNvSpPr/>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8"/>
            <p:cNvSpPr/>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8"/>
            <p:cNvSpPr/>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8"/>
            <p:cNvSpPr/>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8"/>
            <p:cNvSpPr/>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8"/>
            <p:cNvSpPr/>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8"/>
            <p:cNvSpPr/>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8"/>
            <p:cNvSpPr/>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8"/>
            <p:cNvSpPr/>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8"/>
            <p:cNvSpPr/>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8"/>
            <p:cNvSpPr/>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8"/>
            <p:cNvSpPr/>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8"/>
            <p:cNvSpPr/>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8"/>
            <p:cNvSpPr/>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8"/>
            <p:cNvSpPr/>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8"/>
            <p:cNvSpPr/>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8"/>
            <p:cNvSpPr/>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8"/>
            <p:cNvSpPr/>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8"/>
            <p:cNvSpPr/>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8"/>
            <p:cNvSpPr/>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8"/>
            <p:cNvSpPr/>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9" name="Google Shape;2769;p48"/>
          <p:cNvSpPr txBox="1">
            <a:spLocks noGrp="1"/>
          </p:cNvSpPr>
          <p:nvPr>
            <p:ph type="title"/>
          </p:nvPr>
        </p:nvSpPr>
        <p:spPr>
          <a:xfrm>
            <a:off x="4619625" y="1688200"/>
            <a:ext cx="3314700" cy="1169400"/>
          </a:xfrm>
          <a:prstGeom prst="rect">
            <a:avLst/>
          </a:prstGeom>
          <a:solidFill>
            <a:srgbClr val="009DFF">
              <a:alpha val="6425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rPr>
              <a:t>Agile Framework</a:t>
            </a:r>
            <a:endParaRPr sz="3500">
              <a:solidFill>
                <a:srgbClr val="FFFFFF"/>
              </a:solidFill>
            </a:endParaRPr>
          </a:p>
        </p:txBody>
      </p:sp>
      <p:sp>
        <p:nvSpPr>
          <p:cNvPr id="2770" name="Google Shape;2770;p48"/>
          <p:cNvSpPr txBox="1">
            <a:spLocks noGrp="1"/>
          </p:cNvSpPr>
          <p:nvPr>
            <p:ph type="title" idx="2"/>
          </p:nvPr>
        </p:nvSpPr>
        <p:spPr>
          <a:xfrm>
            <a:off x="4619625" y="285750"/>
            <a:ext cx="3314700" cy="1402200"/>
          </a:xfrm>
          <a:prstGeom prst="rect">
            <a:avLst/>
          </a:prstGeom>
          <a:solidFill>
            <a:srgbClr val="009DFF">
              <a:alpha val="6425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rPr>
              <a:t>Scrum</a:t>
            </a: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74"/>
        <p:cNvGrpSpPr/>
        <p:nvPr/>
      </p:nvGrpSpPr>
      <p:grpSpPr>
        <a:xfrm>
          <a:off x="0" y="0"/>
          <a:ext cx="0" cy="0"/>
          <a:chOff x="0" y="0"/>
          <a:chExt cx="0" cy="0"/>
        </a:xfrm>
      </p:grpSpPr>
      <p:grpSp>
        <p:nvGrpSpPr>
          <p:cNvPr id="2775" name="Google Shape;2775;p49"/>
          <p:cNvGrpSpPr/>
          <p:nvPr/>
        </p:nvGrpSpPr>
        <p:grpSpPr>
          <a:xfrm>
            <a:off x="466808" y="397761"/>
            <a:ext cx="1955976" cy="1926324"/>
            <a:chOff x="4906800" y="1507500"/>
            <a:chExt cx="70350" cy="71075"/>
          </a:xfrm>
        </p:grpSpPr>
        <p:sp>
          <p:nvSpPr>
            <p:cNvPr id="2776" name="Google Shape;2776;p4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4A86E8"/>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6D9EEB"/>
            </a:solid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A4C2F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C9DAF8"/>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1" name="Google Shape;2781;p49"/>
          <p:cNvGrpSpPr/>
          <p:nvPr/>
        </p:nvGrpSpPr>
        <p:grpSpPr>
          <a:xfrm>
            <a:off x="3594021" y="1608598"/>
            <a:ext cx="1955976" cy="1926324"/>
            <a:chOff x="4906800" y="1507500"/>
            <a:chExt cx="70350" cy="71075"/>
          </a:xfrm>
        </p:grpSpPr>
        <p:sp>
          <p:nvSpPr>
            <p:cNvPr id="2782" name="Google Shape;2782;p4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4A86E8"/>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6D9EEB"/>
            </a:solid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A4C2F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C9DAF8"/>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49"/>
          <p:cNvGrpSpPr/>
          <p:nvPr/>
        </p:nvGrpSpPr>
        <p:grpSpPr>
          <a:xfrm>
            <a:off x="6791408" y="2874261"/>
            <a:ext cx="1955976" cy="1926324"/>
            <a:chOff x="4906800" y="1507500"/>
            <a:chExt cx="70350" cy="71075"/>
          </a:xfrm>
        </p:grpSpPr>
        <p:sp>
          <p:nvSpPr>
            <p:cNvPr id="2788" name="Google Shape;2788;p4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4A86E8"/>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6D9EEB"/>
            </a:solid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A4C2F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C9DAF8"/>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3" name="Google Shape;2793;p49"/>
          <p:cNvSpPr/>
          <p:nvPr/>
        </p:nvSpPr>
        <p:spPr>
          <a:xfrm>
            <a:off x="2625000" y="1809750"/>
            <a:ext cx="766800" cy="766800"/>
          </a:xfrm>
          <a:prstGeom prst="curvedRightArrow">
            <a:avLst>
              <a:gd name="adj1" fmla="val 25000"/>
              <a:gd name="adj2" fmla="val 50000"/>
              <a:gd name="adj3" fmla="val 25000"/>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Calibri"/>
              <a:ea typeface="Calibri"/>
              <a:cs typeface="Calibri"/>
              <a:sym typeface="Calibri"/>
            </a:endParaRPr>
          </a:p>
          <a:p>
            <a:pPr marL="0" lvl="0" indent="0" algn="l" rtl="0">
              <a:spcBef>
                <a:spcPts val="0"/>
              </a:spcBef>
              <a:spcAft>
                <a:spcPts val="0"/>
              </a:spcAft>
              <a:buNone/>
            </a:pPr>
            <a:endParaRPr>
              <a:solidFill>
                <a:srgbClr val="FFFFFF"/>
              </a:solidFill>
              <a:latin typeface="Calibri"/>
              <a:ea typeface="Calibri"/>
              <a:cs typeface="Calibri"/>
              <a:sym typeface="Calibri"/>
            </a:endParaRPr>
          </a:p>
          <a:p>
            <a:pPr marL="0" lvl="0" indent="0" algn="l" rtl="0">
              <a:spcBef>
                <a:spcPts val="0"/>
              </a:spcBef>
              <a:spcAft>
                <a:spcPts val="0"/>
              </a:spcAft>
              <a:buNone/>
            </a:pPr>
            <a:endParaRPr>
              <a:solidFill>
                <a:srgbClr val="FFFFFF"/>
              </a:solidFill>
              <a:latin typeface="Calibri"/>
              <a:ea typeface="Calibri"/>
              <a:cs typeface="Calibri"/>
              <a:sym typeface="Calibri"/>
            </a:endParaRPr>
          </a:p>
          <a:p>
            <a:pPr marL="0" lvl="0" indent="0" algn="l" rtl="0">
              <a:spcBef>
                <a:spcPts val="0"/>
              </a:spcBef>
              <a:spcAft>
                <a:spcPts val="0"/>
              </a:spcAft>
              <a:buNone/>
            </a:pPr>
            <a:endParaRPr>
              <a:solidFill>
                <a:srgbClr val="FFFFFF"/>
              </a:solidFill>
              <a:latin typeface="Calibri"/>
              <a:ea typeface="Calibri"/>
              <a:cs typeface="Calibri"/>
              <a:sym typeface="Calibri"/>
            </a:endParaRPr>
          </a:p>
          <a:p>
            <a:pPr marL="0" lvl="0" indent="0" algn="l" rtl="0">
              <a:spcBef>
                <a:spcPts val="0"/>
              </a:spcBef>
              <a:spcAft>
                <a:spcPts val="0"/>
              </a:spcAft>
              <a:buNone/>
            </a:pPr>
            <a:endParaRPr>
              <a:solidFill>
                <a:srgbClr val="FFFFFF"/>
              </a:solidFill>
              <a:latin typeface="Calibri"/>
              <a:ea typeface="Calibri"/>
              <a:cs typeface="Calibri"/>
              <a:sym typeface="Calibri"/>
            </a:endParaRPr>
          </a:p>
          <a:p>
            <a:pPr marL="0" lvl="0" indent="0" algn="l" rtl="0">
              <a:spcBef>
                <a:spcPts val="0"/>
              </a:spcBef>
              <a:spcAft>
                <a:spcPts val="0"/>
              </a:spcAft>
              <a:buNone/>
            </a:pPr>
            <a:r>
              <a:rPr lang="en">
                <a:latin typeface="Caveat"/>
                <a:ea typeface="Caveat"/>
                <a:cs typeface="Caveat"/>
                <a:sym typeface="Caveat"/>
              </a:rPr>
              <a:t>2-4 Weeks</a:t>
            </a:r>
            <a:endParaRPr>
              <a:latin typeface="Caveat"/>
              <a:ea typeface="Caveat"/>
              <a:cs typeface="Caveat"/>
              <a:sym typeface="Caveat"/>
            </a:endParaRPr>
          </a:p>
        </p:txBody>
      </p:sp>
      <p:sp>
        <p:nvSpPr>
          <p:cNvPr id="2794" name="Google Shape;2794;p49"/>
          <p:cNvSpPr/>
          <p:nvPr/>
        </p:nvSpPr>
        <p:spPr>
          <a:xfrm>
            <a:off x="5787300" y="3045700"/>
            <a:ext cx="766800" cy="766800"/>
          </a:xfrm>
          <a:prstGeom prst="curvedRightArrow">
            <a:avLst>
              <a:gd name="adj1" fmla="val 25000"/>
              <a:gd name="adj2" fmla="val 50000"/>
              <a:gd name="adj3" fmla="val 25000"/>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latin typeface="Caveat"/>
                <a:ea typeface="Caveat"/>
                <a:cs typeface="Caveat"/>
                <a:sym typeface="Caveat"/>
              </a:rPr>
              <a:t>2-4 Weeks</a:t>
            </a:r>
            <a:endParaRPr>
              <a:latin typeface="Caveat"/>
              <a:ea typeface="Caveat"/>
              <a:cs typeface="Caveat"/>
              <a:sym typeface="Caveat"/>
            </a:endParaRPr>
          </a:p>
        </p:txBody>
      </p:sp>
      <p:sp>
        <p:nvSpPr>
          <p:cNvPr id="2795" name="Google Shape;2795;p49"/>
          <p:cNvSpPr txBox="1"/>
          <p:nvPr/>
        </p:nvSpPr>
        <p:spPr>
          <a:xfrm>
            <a:off x="1541975" y="323450"/>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Design</a:t>
            </a:r>
            <a:endParaRPr sz="2000">
              <a:latin typeface="Caveat"/>
              <a:ea typeface="Caveat"/>
              <a:cs typeface="Caveat"/>
              <a:sym typeface="Caveat"/>
            </a:endParaRPr>
          </a:p>
        </p:txBody>
      </p:sp>
      <p:sp>
        <p:nvSpPr>
          <p:cNvPr id="2796" name="Google Shape;2796;p49"/>
          <p:cNvSpPr txBox="1"/>
          <p:nvPr/>
        </p:nvSpPr>
        <p:spPr>
          <a:xfrm>
            <a:off x="4676775" y="1503825"/>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Design</a:t>
            </a:r>
            <a:endParaRPr sz="2000">
              <a:latin typeface="Caveat"/>
              <a:ea typeface="Caveat"/>
              <a:cs typeface="Caveat"/>
              <a:sym typeface="Caveat"/>
            </a:endParaRPr>
          </a:p>
        </p:txBody>
      </p:sp>
      <p:sp>
        <p:nvSpPr>
          <p:cNvPr id="2797" name="Google Shape;2797;p49"/>
          <p:cNvSpPr txBox="1"/>
          <p:nvPr/>
        </p:nvSpPr>
        <p:spPr>
          <a:xfrm>
            <a:off x="7762875" y="2664700"/>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Design</a:t>
            </a:r>
            <a:endParaRPr sz="2000">
              <a:latin typeface="Caveat"/>
              <a:ea typeface="Caveat"/>
              <a:cs typeface="Caveat"/>
              <a:sym typeface="Caveat"/>
            </a:endParaRPr>
          </a:p>
        </p:txBody>
      </p:sp>
      <p:sp>
        <p:nvSpPr>
          <p:cNvPr id="2798" name="Google Shape;2798;p49"/>
          <p:cNvSpPr txBox="1"/>
          <p:nvPr/>
        </p:nvSpPr>
        <p:spPr>
          <a:xfrm>
            <a:off x="523875" y="2198638"/>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Develop</a:t>
            </a:r>
            <a:endParaRPr sz="2000">
              <a:latin typeface="Caveat"/>
              <a:ea typeface="Caveat"/>
              <a:cs typeface="Caveat"/>
              <a:sym typeface="Caveat"/>
            </a:endParaRPr>
          </a:p>
        </p:txBody>
      </p:sp>
      <p:sp>
        <p:nvSpPr>
          <p:cNvPr id="2799" name="Google Shape;2799;p49"/>
          <p:cNvSpPr txBox="1"/>
          <p:nvPr/>
        </p:nvSpPr>
        <p:spPr>
          <a:xfrm>
            <a:off x="3594000" y="3379738"/>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Develop</a:t>
            </a:r>
            <a:endParaRPr sz="2000">
              <a:latin typeface="Caveat"/>
              <a:ea typeface="Caveat"/>
              <a:cs typeface="Caveat"/>
              <a:sym typeface="Caveat"/>
            </a:endParaRPr>
          </a:p>
        </p:txBody>
      </p:sp>
      <p:sp>
        <p:nvSpPr>
          <p:cNvPr id="2800" name="Google Shape;2800;p49"/>
          <p:cNvSpPr txBox="1"/>
          <p:nvPr/>
        </p:nvSpPr>
        <p:spPr>
          <a:xfrm>
            <a:off x="6791388" y="4606788"/>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Develop</a:t>
            </a:r>
            <a:endParaRPr sz="2000">
              <a:latin typeface="Caveat"/>
              <a:ea typeface="Caveat"/>
              <a:cs typeface="Caveat"/>
              <a:sym typeface="Caveat"/>
            </a:endParaRPr>
          </a:p>
        </p:txBody>
      </p:sp>
      <p:sp>
        <p:nvSpPr>
          <p:cNvPr id="2801" name="Google Shape;2801;p49"/>
          <p:cNvSpPr txBox="1"/>
          <p:nvPr/>
        </p:nvSpPr>
        <p:spPr>
          <a:xfrm>
            <a:off x="5892075" y="2913100"/>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Deploy</a:t>
            </a:r>
            <a:endParaRPr sz="2000">
              <a:latin typeface="Caveat"/>
              <a:ea typeface="Caveat"/>
              <a:cs typeface="Caveat"/>
              <a:sym typeface="Caveat"/>
            </a:endParaRPr>
          </a:p>
        </p:txBody>
      </p:sp>
      <p:sp>
        <p:nvSpPr>
          <p:cNvPr id="2802" name="Google Shape;2802;p49"/>
          <p:cNvSpPr txBox="1"/>
          <p:nvPr/>
        </p:nvSpPr>
        <p:spPr>
          <a:xfrm>
            <a:off x="2720775" y="1608588"/>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Deploy</a:t>
            </a:r>
            <a:endParaRPr sz="2000">
              <a:latin typeface="Caveat"/>
              <a:ea typeface="Caveat"/>
              <a:cs typeface="Caveat"/>
              <a:sym typeface="Caveat"/>
            </a:endParaRPr>
          </a:p>
        </p:txBody>
      </p:sp>
      <p:sp>
        <p:nvSpPr>
          <p:cNvPr id="2803" name="Google Shape;2803;p49"/>
          <p:cNvSpPr txBox="1"/>
          <p:nvPr/>
        </p:nvSpPr>
        <p:spPr>
          <a:xfrm>
            <a:off x="-552450" y="465088"/>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Deploy</a:t>
            </a:r>
            <a:endParaRPr sz="2000">
              <a:latin typeface="Caveat"/>
              <a:ea typeface="Caveat"/>
              <a:cs typeface="Caveat"/>
              <a:sym typeface="Caveat"/>
            </a:endParaRPr>
          </a:p>
        </p:txBody>
      </p:sp>
      <p:sp>
        <p:nvSpPr>
          <p:cNvPr id="2804" name="Google Shape;2804;p49"/>
          <p:cNvSpPr txBox="1"/>
          <p:nvPr/>
        </p:nvSpPr>
        <p:spPr>
          <a:xfrm>
            <a:off x="3657638" y="2376400"/>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a:latin typeface="Caveat"/>
                <a:ea typeface="Caveat"/>
                <a:cs typeface="Caveat"/>
                <a:sym typeface="Caveat"/>
              </a:rPr>
              <a:t>Sprint</a:t>
            </a:r>
            <a:endParaRPr sz="1500">
              <a:latin typeface="Caveat"/>
              <a:ea typeface="Caveat"/>
              <a:cs typeface="Caveat"/>
              <a:sym typeface="Caveat"/>
            </a:endParaRPr>
          </a:p>
        </p:txBody>
      </p:sp>
      <p:sp>
        <p:nvSpPr>
          <p:cNvPr id="2805" name="Google Shape;2805;p49"/>
          <p:cNvSpPr txBox="1"/>
          <p:nvPr/>
        </p:nvSpPr>
        <p:spPr>
          <a:xfrm>
            <a:off x="6867588" y="3569050"/>
            <a:ext cx="1956000" cy="5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latin typeface="Caveat"/>
                <a:ea typeface="Caveat"/>
                <a:cs typeface="Caveat"/>
                <a:sym typeface="Caveat"/>
              </a:rPr>
              <a:t>Sprint</a:t>
            </a:r>
            <a:endParaRPr sz="1500">
              <a:latin typeface="Caveat"/>
              <a:ea typeface="Caveat"/>
              <a:cs typeface="Caveat"/>
              <a:sym typeface="Caveat"/>
            </a:endParaRPr>
          </a:p>
        </p:txBody>
      </p:sp>
      <p:sp>
        <p:nvSpPr>
          <p:cNvPr id="2806" name="Google Shape;2806;p49"/>
          <p:cNvSpPr txBox="1"/>
          <p:nvPr/>
        </p:nvSpPr>
        <p:spPr>
          <a:xfrm>
            <a:off x="466775" y="1092563"/>
            <a:ext cx="1956000" cy="5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latin typeface="Caveat"/>
                <a:ea typeface="Caveat"/>
                <a:cs typeface="Caveat"/>
                <a:sym typeface="Caveat"/>
              </a:rPr>
              <a:t>Sprint</a:t>
            </a:r>
            <a:endParaRPr sz="1500">
              <a:latin typeface="Caveat"/>
              <a:ea typeface="Caveat"/>
              <a:cs typeface="Caveat"/>
              <a:sym typeface="Cave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10"/>
        <p:cNvGrpSpPr/>
        <p:nvPr/>
      </p:nvGrpSpPr>
      <p:grpSpPr>
        <a:xfrm>
          <a:off x="0" y="0"/>
          <a:ext cx="0" cy="0"/>
          <a:chOff x="0" y="0"/>
          <a:chExt cx="0" cy="0"/>
        </a:xfrm>
      </p:grpSpPr>
      <p:sp>
        <p:nvSpPr>
          <p:cNvPr id="2811" name="Google Shape;2811;p50"/>
          <p:cNvSpPr/>
          <p:nvPr/>
        </p:nvSpPr>
        <p:spPr>
          <a:xfrm>
            <a:off x="3248934" y="716225"/>
            <a:ext cx="1580025" cy="1522151"/>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4A8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0"/>
          <p:cNvSpPr txBox="1"/>
          <p:nvPr/>
        </p:nvSpPr>
        <p:spPr>
          <a:xfrm>
            <a:off x="3060950" y="969250"/>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Daily</a:t>
            </a:r>
            <a:endParaRPr sz="2000">
              <a:latin typeface="Caveat"/>
              <a:ea typeface="Caveat"/>
              <a:cs typeface="Caveat"/>
              <a:sym typeface="Caveat"/>
            </a:endParaRPr>
          </a:p>
          <a:p>
            <a:pPr marL="0" lvl="0" indent="0" algn="ctr" rtl="0">
              <a:spcBef>
                <a:spcPts val="0"/>
              </a:spcBef>
              <a:spcAft>
                <a:spcPts val="0"/>
              </a:spcAft>
              <a:buNone/>
            </a:pPr>
            <a:r>
              <a:rPr lang="en" sz="2000">
                <a:latin typeface="Caveat"/>
                <a:ea typeface="Caveat"/>
                <a:cs typeface="Caveat"/>
                <a:sym typeface="Caveat"/>
              </a:rPr>
              <a:t>Standup</a:t>
            </a:r>
            <a:endParaRPr sz="2000">
              <a:latin typeface="Caveat"/>
              <a:ea typeface="Caveat"/>
              <a:cs typeface="Caveat"/>
              <a:sym typeface="Caveat"/>
            </a:endParaRPr>
          </a:p>
        </p:txBody>
      </p:sp>
      <p:sp>
        <p:nvSpPr>
          <p:cNvPr id="2813" name="Google Shape;2813;p50"/>
          <p:cNvSpPr txBox="1"/>
          <p:nvPr/>
        </p:nvSpPr>
        <p:spPr>
          <a:xfrm>
            <a:off x="4012900" y="2518738"/>
            <a:ext cx="19560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veat"/>
                <a:ea typeface="Caveat"/>
                <a:cs typeface="Caveat"/>
                <a:sym typeface="Caveat"/>
              </a:rPr>
              <a:t>Sprint</a:t>
            </a:r>
            <a:endParaRPr sz="2000">
              <a:latin typeface="Caveat"/>
              <a:ea typeface="Caveat"/>
              <a:cs typeface="Caveat"/>
              <a:sym typeface="Caveat"/>
            </a:endParaRPr>
          </a:p>
        </p:txBody>
      </p:sp>
      <p:sp>
        <p:nvSpPr>
          <p:cNvPr id="2814" name="Google Shape;2814;p50"/>
          <p:cNvSpPr/>
          <p:nvPr/>
        </p:nvSpPr>
        <p:spPr>
          <a:xfrm>
            <a:off x="3744227" y="1583001"/>
            <a:ext cx="2493328" cy="2408201"/>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4A8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5" name="Google Shape;2815;p50"/>
          <p:cNvGrpSpPr/>
          <p:nvPr/>
        </p:nvGrpSpPr>
        <p:grpSpPr>
          <a:xfrm>
            <a:off x="1140702" y="3562399"/>
            <a:ext cx="7584421" cy="428880"/>
            <a:chOff x="6336019" y="3733725"/>
            <a:chExt cx="2566206" cy="351310"/>
          </a:xfrm>
        </p:grpSpPr>
        <p:sp>
          <p:nvSpPr>
            <p:cNvPr id="2816" name="Google Shape;2816;p50"/>
            <p:cNvSpPr/>
            <p:nvPr/>
          </p:nvSpPr>
          <p:spPr>
            <a:xfrm>
              <a:off x="6336019" y="3733735"/>
              <a:ext cx="1881300" cy="351300"/>
            </a:xfrm>
            <a:prstGeom prst="homePlate">
              <a:avLst>
                <a:gd name="adj" fmla="val 50000"/>
              </a:avLst>
            </a:prstGeom>
            <a:solidFill>
              <a:srgbClr val="4A8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0"/>
            <p:cNvSpPr/>
            <p:nvPr/>
          </p:nvSpPr>
          <p:spPr>
            <a:xfrm>
              <a:off x="8098525" y="3733725"/>
              <a:ext cx="346500" cy="351300"/>
            </a:xfrm>
            <a:prstGeom prst="chevron">
              <a:avLst>
                <a:gd name="adj" fmla="val 50000"/>
              </a:avLst>
            </a:prstGeom>
            <a:solidFill>
              <a:srgbClr val="4A8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0"/>
            <p:cNvSpPr/>
            <p:nvPr/>
          </p:nvSpPr>
          <p:spPr>
            <a:xfrm>
              <a:off x="8327125" y="3733725"/>
              <a:ext cx="346500" cy="351300"/>
            </a:xfrm>
            <a:prstGeom prst="chevron">
              <a:avLst>
                <a:gd name="adj" fmla="val 50000"/>
              </a:avLst>
            </a:prstGeom>
            <a:solidFill>
              <a:srgbClr val="4A8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0"/>
            <p:cNvSpPr/>
            <p:nvPr/>
          </p:nvSpPr>
          <p:spPr>
            <a:xfrm>
              <a:off x="8555725" y="3733725"/>
              <a:ext cx="346500" cy="351300"/>
            </a:xfrm>
            <a:prstGeom prst="chevron">
              <a:avLst>
                <a:gd name="adj" fmla="val 50000"/>
              </a:avLst>
            </a:prstGeom>
            <a:solidFill>
              <a:srgbClr val="4A8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0" name="Google Shape;2820;p50"/>
          <p:cNvSpPr/>
          <p:nvPr/>
        </p:nvSpPr>
        <p:spPr>
          <a:xfrm>
            <a:off x="3450945" y="2793337"/>
            <a:ext cx="891000" cy="477900"/>
          </a:xfrm>
          <a:prstGeom prst="round2SameRect">
            <a:avLst>
              <a:gd name="adj1" fmla="val 50000"/>
              <a:gd name="adj2" fmla="val 49687"/>
            </a:avLst>
          </a:prstGeom>
          <a:solidFill>
            <a:srgbClr val="1155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Caveat"/>
                <a:ea typeface="Caveat"/>
                <a:cs typeface="Caveat"/>
                <a:sym typeface="Caveat"/>
              </a:rPr>
              <a:t>Backlog Refinement</a:t>
            </a:r>
            <a:endParaRPr sz="1100">
              <a:solidFill>
                <a:srgbClr val="FFFFFF"/>
              </a:solidFill>
              <a:latin typeface="Caveat"/>
              <a:ea typeface="Caveat"/>
              <a:cs typeface="Caveat"/>
              <a:sym typeface="Caveat"/>
            </a:endParaRPr>
          </a:p>
        </p:txBody>
      </p:sp>
      <p:sp>
        <p:nvSpPr>
          <p:cNvPr id="2821" name="Google Shape;2821;p50"/>
          <p:cNvSpPr/>
          <p:nvPr/>
        </p:nvSpPr>
        <p:spPr>
          <a:xfrm>
            <a:off x="1255300" y="3351139"/>
            <a:ext cx="891000" cy="477900"/>
          </a:xfrm>
          <a:prstGeom prst="round2SameRect">
            <a:avLst>
              <a:gd name="adj1" fmla="val 50000"/>
              <a:gd name="adj2" fmla="val 49687"/>
            </a:avLst>
          </a:prstGeom>
          <a:solidFill>
            <a:srgbClr val="1155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rgbClr val="FFFFFF"/>
                </a:solidFill>
                <a:latin typeface="Caveat"/>
                <a:ea typeface="Caveat"/>
                <a:cs typeface="Caveat"/>
                <a:sym typeface="Caveat"/>
              </a:rPr>
              <a:t>Sprint Planning</a:t>
            </a:r>
            <a:endParaRPr sz="1300">
              <a:solidFill>
                <a:srgbClr val="FFFFFF"/>
              </a:solidFill>
              <a:latin typeface="Caveat"/>
              <a:ea typeface="Caveat"/>
              <a:cs typeface="Caveat"/>
              <a:sym typeface="Caveat"/>
            </a:endParaRPr>
          </a:p>
        </p:txBody>
      </p:sp>
      <p:sp>
        <p:nvSpPr>
          <p:cNvPr id="2822" name="Google Shape;2822;p50"/>
          <p:cNvSpPr/>
          <p:nvPr/>
        </p:nvSpPr>
        <p:spPr>
          <a:xfrm>
            <a:off x="6320051" y="3351139"/>
            <a:ext cx="891000" cy="477900"/>
          </a:xfrm>
          <a:prstGeom prst="round2SameRect">
            <a:avLst>
              <a:gd name="adj1" fmla="val 50000"/>
              <a:gd name="adj2" fmla="val 49687"/>
            </a:avLst>
          </a:prstGeom>
          <a:solidFill>
            <a:srgbClr val="1155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rgbClr val="FFFFFF"/>
                </a:solidFill>
                <a:latin typeface="Caveat"/>
                <a:ea typeface="Caveat"/>
                <a:cs typeface="Caveat"/>
                <a:sym typeface="Caveat"/>
              </a:rPr>
              <a:t>Review</a:t>
            </a:r>
            <a:endParaRPr sz="1300">
              <a:solidFill>
                <a:srgbClr val="FFFFFF"/>
              </a:solidFill>
              <a:latin typeface="Caveat"/>
              <a:ea typeface="Caveat"/>
              <a:cs typeface="Caveat"/>
              <a:sym typeface="Caveat"/>
            </a:endParaRPr>
          </a:p>
        </p:txBody>
      </p:sp>
      <p:sp>
        <p:nvSpPr>
          <p:cNvPr id="2823" name="Google Shape;2823;p50"/>
          <p:cNvSpPr/>
          <p:nvPr/>
        </p:nvSpPr>
        <p:spPr>
          <a:xfrm>
            <a:off x="7451874" y="3351139"/>
            <a:ext cx="891000" cy="477900"/>
          </a:xfrm>
          <a:prstGeom prst="round2SameRect">
            <a:avLst>
              <a:gd name="adj1" fmla="val 50000"/>
              <a:gd name="adj2" fmla="val 49687"/>
            </a:avLst>
          </a:prstGeom>
          <a:solidFill>
            <a:srgbClr val="1155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Caveat"/>
                <a:ea typeface="Caveat"/>
                <a:cs typeface="Caveat"/>
                <a:sym typeface="Caveat"/>
              </a:rPr>
              <a:t>Retrospective</a:t>
            </a:r>
            <a:endParaRPr sz="900">
              <a:solidFill>
                <a:srgbClr val="FFFFFF"/>
              </a:solidFill>
              <a:latin typeface="Caveat"/>
              <a:ea typeface="Caveat"/>
              <a:cs typeface="Caveat"/>
              <a:sym typeface="Caveat"/>
            </a:endParaRPr>
          </a:p>
        </p:txBody>
      </p:sp>
      <p:sp>
        <p:nvSpPr>
          <p:cNvPr id="2824" name="Google Shape;2824;p50"/>
          <p:cNvSpPr/>
          <p:nvPr/>
        </p:nvSpPr>
        <p:spPr>
          <a:xfrm>
            <a:off x="418888" y="1583000"/>
            <a:ext cx="766800" cy="2408100"/>
          </a:xfrm>
          <a:prstGeom prst="rect">
            <a:avLst/>
          </a:prstGeom>
          <a:solidFill>
            <a:srgbClr val="4A86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Caveat"/>
                <a:ea typeface="Caveat"/>
                <a:cs typeface="Caveat"/>
                <a:sym typeface="Caveat"/>
              </a:rPr>
              <a:t>Product Backlog</a:t>
            </a:r>
            <a:endParaRPr>
              <a:solidFill>
                <a:srgbClr val="FFFFFF"/>
              </a:solidFill>
              <a:latin typeface="Caveat"/>
              <a:ea typeface="Caveat"/>
              <a:cs typeface="Caveat"/>
              <a:sym typeface="Caveat"/>
            </a:endParaRPr>
          </a:p>
        </p:txBody>
      </p:sp>
      <p:sp>
        <p:nvSpPr>
          <p:cNvPr id="2825" name="Google Shape;2825;p50"/>
          <p:cNvSpPr/>
          <p:nvPr/>
        </p:nvSpPr>
        <p:spPr>
          <a:xfrm>
            <a:off x="2215888" y="2793325"/>
            <a:ext cx="766800" cy="1197900"/>
          </a:xfrm>
          <a:prstGeom prst="rect">
            <a:avLst/>
          </a:prstGeom>
          <a:solidFill>
            <a:srgbClr val="4A86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Caveat"/>
                <a:ea typeface="Caveat"/>
                <a:cs typeface="Caveat"/>
                <a:sym typeface="Caveat"/>
              </a:rPr>
              <a:t>Sprint Backlog</a:t>
            </a:r>
            <a:endParaRPr>
              <a:solidFill>
                <a:srgbClr val="FFFFFF"/>
              </a:solidFill>
              <a:latin typeface="Caveat"/>
              <a:ea typeface="Caveat"/>
              <a:cs typeface="Caveat"/>
              <a:sym typeface="Cave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29"/>
        <p:cNvGrpSpPr/>
        <p:nvPr/>
      </p:nvGrpSpPr>
      <p:grpSpPr>
        <a:xfrm>
          <a:off x="0" y="0"/>
          <a:ext cx="0" cy="0"/>
          <a:chOff x="0" y="0"/>
          <a:chExt cx="0" cy="0"/>
        </a:xfrm>
      </p:grpSpPr>
      <p:grpSp>
        <p:nvGrpSpPr>
          <p:cNvPr id="2830" name="Google Shape;2830;p51"/>
          <p:cNvGrpSpPr/>
          <p:nvPr/>
        </p:nvGrpSpPr>
        <p:grpSpPr>
          <a:xfrm>
            <a:off x="2451024" y="339325"/>
            <a:ext cx="4231001" cy="767217"/>
            <a:chOff x="2771600" y="526920"/>
            <a:chExt cx="3480300" cy="1145100"/>
          </a:xfrm>
        </p:grpSpPr>
        <p:sp>
          <p:nvSpPr>
            <p:cNvPr id="2831" name="Google Shape;2831;p51"/>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2849650" y="606775"/>
              <a:ext cx="3324000" cy="985500"/>
            </a:xfrm>
            <a:prstGeom prst="roundRect">
              <a:avLst>
                <a:gd name="adj" fmla="val 16667"/>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51"/>
          <p:cNvGrpSpPr/>
          <p:nvPr/>
        </p:nvGrpSpPr>
        <p:grpSpPr>
          <a:xfrm>
            <a:off x="2451024" y="2312009"/>
            <a:ext cx="4231001" cy="767217"/>
            <a:chOff x="2771600" y="526920"/>
            <a:chExt cx="3480300" cy="1145100"/>
          </a:xfrm>
        </p:grpSpPr>
        <p:sp>
          <p:nvSpPr>
            <p:cNvPr id="2834" name="Google Shape;2834;p51"/>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2849650" y="606775"/>
              <a:ext cx="3324000" cy="985500"/>
            </a:xfrm>
            <a:prstGeom prst="roundRect">
              <a:avLst>
                <a:gd name="adj" fmla="val 16667"/>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51"/>
          <p:cNvGrpSpPr/>
          <p:nvPr/>
        </p:nvGrpSpPr>
        <p:grpSpPr>
          <a:xfrm>
            <a:off x="2451024" y="1325709"/>
            <a:ext cx="4231001" cy="767217"/>
            <a:chOff x="2771600" y="526920"/>
            <a:chExt cx="3480300" cy="1145100"/>
          </a:xfrm>
        </p:grpSpPr>
        <p:sp>
          <p:nvSpPr>
            <p:cNvPr id="2837" name="Google Shape;2837;p51"/>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2849650" y="606775"/>
              <a:ext cx="3324000" cy="985500"/>
            </a:xfrm>
            <a:prstGeom prst="roundRect">
              <a:avLst>
                <a:gd name="adj" fmla="val 16667"/>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9" name="Google Shape;2839;p51"/>
          <p:cNvSpPr txBox="1">
            <a:spLocks noGrp="1"/>
          </p:cNvSpPr>
          <p:nvPr>
            <p:ph type="title"/>
          </p:nvPr>
        </p:nvSpPr>
        <p:spPr>
          <a:xfrm>
            <a:off x="2574643" y="458024"/>
            <a:ext cx="3994800" cy="420900"/>
          </a:xfrm>
          <a:prstGeom prst="rect">
            <a:avLst/>
          </a:prstGeom>
        </p:spPr>
        <p:txBody>
          <a:bodyPr spcFirstLastPara="1" wrap="square" lIns="91425" tIns="91425" rIns="91425" bIns="91425" anchor="ctr" anchorCtr="0">
            <a:noAutofit/>
          </a:bodyPr>
          <a:lstStyle/>
          <a:p>
            <a:pPr marL="0" lvl="0" indent="0" algn="l" rtl="0">
              <a:lnSpc>
                <a:spcPct val="110000"/>
              </a:lnSpc>
              <a:spcBef>
                <a:spcPts val="1500"/>
              </a:spcBef>
              <a:spcAft>
                <a:spcPts val="0"/>
              </a:spcAft>
              <a:buNone/>
            </a:pPr>
            <a:endParaRPr sz="1250">
              <a:solidFill>
                <a:srgbClr val="777777"/>
              </a:solidFill>
              <a:highlight>
                <a:srgbClr val="FFFFFF"/>
              </a:highlight>
              <a:latin typeface="Arial"/>
              <a:ea typeface="Arial"/>
              <a:cs typeface="Arial"/>
              <a:sym typeface="Arial"/>
            </a:endParaRPr>
          </a:p>
          <a:p>
            <a:pPr marL="0" lvl="0" indent="0" algn="l" rtl="0">
              <a:lnSpc>
                <a:spcPct val="131896"/>
              </a:lnSpc>
              <a:spcBef>
                <a:spcPts val="800"/>
              </a:spcBef>
              <a:spcAft>
                <a:spcPts val="0"/>
              </a:spcAft>
              <a:buNone/>
            </a:pPr>
            <a:r>
              <a:rPr lang="en" sz="1250" b="1">
                <a:solidFill>
                  <a:srgbClr val="777777"/>
                </a:solidFill>
                <a:latin typeface="Arial"/>
                <a:ea typeface="Arial"/>
                <a:cs typeface="Arial"/>
                <a:sym typeface="Arial"/>
              </a:rPr>
              <a:t>Commitment</a:t>
            </a:r>
            <a:endParaRPr sz="1250" b="1">
              <a:solidFill>
                <a:srgbClr val="777777"/>
              </a:solidFill>
              <a:latin typeface="Arial"/>
              <a:ea typeface="Arial"/>
              <a:cs typeface="Arial"/>
              <a:sym typeface="Arial"/>
            </a:endParaRPr>
          </a:p>
          <a:p>
            <a:pPr marL="0" lvl="0" indent="0" algn="l" rtl="0">
              <a:lnSpc>
                <a:spcPct val="131896"/>
              </a:lnSpc>
              <a:spcBef>
                <a:spcPts val="800"/>
              </a:spcBef>
              <a:spcAft>
                <a:spcPts val="0"/>
              </a:spcAft>
              <a:buNone/>
            </a:pPr>
            <a:r>
              <a:rPr lang="en" sz="1250">
                <a:solidFill>
                  <a:srgbClr val="777777"/>
                </a:solidFill>
                <a:highlight>
                  <a:srgbClr val="FFFFFF"/>
                </a:highlight>
                <a:latin typeface="Arial"/>
                <a:ea typeface="Arial"/>
                <a:cs typeface="Arial"/>
                <a:sym typeface="Arial"/>
              </a:rPr>
              <a:t>Team members personally commit to achieving team goals</a:t>
            </a:r>
            <a:endParaRPr sz="1250">
              <a:solidFill>
                <a:srgbClr val="777777"/>
              </a:solidFill>
              <a:highlight>
                <a:srgbClr val="FFFFFF"/>
              </a:highlight>
              <a:latin typeface="Arial"/>
              <a:ea typeface="Arial"/>
              <a:cs typeface="Arial"/>
              <a:sym typeface="Arial"/>
            </a:endParaRPr>
          </a:p>
          <a:p>
            <a:pPr marL="0" lvl="0" indent="0" algn="ctr" rtl="0">
              <a:spcBef>
                <a:spcPts val="800"/>
              </a:spcBef>
              <a:spcAft>
                <a:spcPts val="0"/>
              </a:spcAft>
              <a:buNone/>
            </a:pPr>
            <a:endParaRPr/>
          </a:p>
        </p:txBody>
      </p:sp>
      <p:sp>
        <p:nvSpPr>
          <p:cNvPr id="2840" name="Google Shape;2840;p51"/>
          <p:cNvSpPr txBox="1">
            <a:spLocks noGrp="1"/>
          </p:cNvSpPr>
          <p:nvPr>
            <p:ph type="title" idx="2"/>
          </p:nvPr>
        </p:nvSpPr>
        <p:spPr>
          <a:xfrm>
            <a:off x="2574646" y="1444869"/>
            <a:ext cx="3994800" cy="379800"/>
          </a:xfrm>
          <a:prstGeom prst="rect">
            <a:avLst/>
          </a:prstGeom>
        </p:spPr>
        <p:txBody>
          <a:bodyPr spcFirstLastPara="1" wrap="square" lIns="91425" tIns="91425" rIns="91425" bIns="91425" anchor="ctr" anchorCtr="0">
            <a:noAutofit/>
          </a:bodyPr>
          <a:lstStyle/>
          <a:p>
            <a:pPr marL="0" lvl="0" indent="0" algn="l" rtl="0">
              <a:lnSpc>
                <a:spcPct val="131896"/>
              </a:lnSpc>
              <a:spcBef>
                <a:spcPts val="0"/>
              </a:spcBef>
              <a:spcAft>
                <a:spcPts val="0"/>
              </a:spcAft>
              <a:buNone/>
            </a:pPr>
            <a:r>
              <a:rPr lang="en" sz="1250" b="1">
                <a:solidFill>
                  <a:srgbClr val="777777"/>
                </a:solidFill>
                <a:latin typeface="Arial"/>
                <a:ea typeface="Arial"/>
                <a:cs typeface="Arial"/>
                <a:sym typeface="Arial"/>
              </a:rPr>
              <a:t>Courage</a:t>
            </a:r>
            <a:endParaRPr sz="1250" b="1">
              <a:solidFill>
                <a:srgbClr val="777777"/>
              </a:solidFill>
              <a:latin typeface="Arial"/>
              <a:ea typeface="Arial"/>
              <a:cs typeface="Arial"/>
              <a:sym typeface="Arial"/>
            </a:endParaRPr>
          </a:p>
          <a:p>
            <a:pPr marL="0" lvl="0" indent="0" algn="l" rtl="0">
              <a:lnSpc>
                <a:spcPct val="131896"/>
              </a:lnSpc>
              <a:spcBef>
                <a:spcPts val="800"/>
              </a:spcBef>
              <a:spcAft>
                <a:spcPts val="800"/>
              </a:spcAft>
              <a:buNone/>
            </a:pPr>
            <a:r>
              <a:rPr lang="en" sz="1250">
                <a:solidFill>
                  <a:srgbClr val="777777"/>
                </a:solidFill>
                <a:highlight>
                  <a:srgbClr val="FFFFFF"/>
                </a:highlight>
                <a:latin typeface="Arial"/>
                <a:ea typeface="Arial"/>
                <a:cs typeface="Arial"/>
                <a:sym typeface="Arial"/>
              </a:rPr>
              <a:t>Team members do the right thing and work on tough problems.</a:t>
            </a:r>
            <a:endParaRPr sz="3400"/>
          </a:p>
        </p:txBody>
      </p:sp>
      <p:sp>
        <p:nvSpPr>
          <p:cNvPr id="2841" name="Google Shape;2841;p51"/>
          <p:cNvSpPr txBox="1">
            <a:spLocks noGrp="1"/>
          </p:cNvSpPr>
          <p:nvPr>
            <p:ph type="title" idx="4"/>
          </p:nvPr>
        </p:nvSpPr>
        <p:spPr>
          <a:xfrm>
            <a:off x="2574646" y="2430650"/>
            <a:ext cx="3994800" cy="379800"/>
          </a:xfrm>
          <a:prstGeom prst="rect">
            <a:avLst/>
          </a:prstGeom>
        </p:spPr>
        <p:txBody>
          <a:bodyPr spcFirstLastPara="1" wrap="square" lIns="91425" tIns="91425" rIns="91425" bIns="91425" anchor="ctr" anchorCtr="0">
            <a:noAutofit/>
          </a:bodyPr>
          <a:lstStyle/>
          <a:p>
            <a:pPr marL="0" lvl="0" indent="0" algn="l" rtl="0">
              <a:lnSpc>
                <a:spcPct val="131896"/>
              </a:lnSpc>
              <a:spcBef>
                <a:spcPts val="0"/>
              </a:spcBef>
              <a:spcAft>
                <a:spcPts val="0"/>
              </a:spcAft>
              <a:buNone/>
            </a:pPr>
            <a:r>
              <a:rPr lang="en" sz="1250" b="1">
                <a:solidFill>
                  <a:srgbClr val="777777"/>
                </a:solidFill>
                <a:latin typeface="Arial"/>
                <a:ea typeface="Arial"/>
                <a:cs typeface="Arial"/>
                <a:sym typeface="Arial"/>
              </a:rPr>
              <a:t>Focus</a:t>
            </a:r>
            <a:endParaRPr sz="1250" b="1">
              <a:solidFill>
                <a:srgbClr val="777777"/>
              </a:solidFill>
              <a:latin typeface="Arial"/>
              <a:ea typeface="Arial"/>
              <a:cs typeface="Arial"/>
              <a:sym typeface="Arial"/>
            </a:endParaRPr>
          </a:p>
          <a:p>
            <a:pPr marL="0" lvl="0" indent="0" algn="l" rtl="0">
              <a:lnSpc>
                <a:spcPct val="131896"/>
              </a:lnSpc>
              <a:spcBef>
                <a:spcPts val="800"/>
              </a:spcBef>
              <a:spcAft>
                <a:spcPts val="800"/>
              </a:spcAft>
              <a:buNone/>
            </a:pPr>
            <a:r>
              <a:rPr lang="en" sz="1250">
                <a:solidFill>
                  <a:srgbClr val="777777"/>
                </a:solidFill>
                <a:latin typeface="Arial"/>
                <a:ea typeface="Arial"/>
                <a:cs typeface="Arial"/>
                <a:sym typeface="Arial"/>
              </a:rPr>
              <a:t>Concentrate on the work identified for the sprint and the goals of the team.</a:t>
            </a:r>
            <a:endParaRPr sz="3400"/>
          </a:p>
        </p:txBody>
      </p:sp>
      <p:sp>
        <p:nvSpPr>
          <p:cNvPr id="2842" name="Google Shape;2842;p51"/>
          <p:cNvSpPr txBox="1"/>
          <p:nvPr/>
        </p:nvSpPr>
        <p:spPr>
          <a:xfrm>
            <a:off x="352425" y="348675"/>
            <a:ext cx="1723800" cy="2572200"/>
          </a:xfrm>
          <a:prstGeom prst="rect">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0000"/>
              </a:lnSpc>
              <a:spcBef>
                <a:spcPts val="1500"/>
              </a:spcBef>
              <a:spcAft>
                <a:spcPts val="0"/>
              </a:spcAft>
              <a:buNone/>
            </a:pPr>
            <a:r>
              <a:rPr lang="en" sz="2250" b="1">
                <a:solidFill>
                  <a:srgbClr val="666666"/>
                </a:solidFill>
                <a:highlight>
                  <a:srgbClr val="FFFFFF"/>
                </a:highlight>
              </a:rPr>
              <a:t>Values</a:t>
            </a:r>
            <a:endParaRPr sz="2250" b="1">
              <a:solidFill>
                <a:srgbClr val="666666"/>
              </a:solidFill>
              <a:highlight>
                <a:srgbClr val="FFFFFF"/>
              </a:highlight>
            </a:endParaRPr>
          </a:p>
          <a:p>
            <a:pPr marL="0" lvl="0" indent="0" algn="l" rtl="0">
              <a:lnSpc>
                <a:spcPct val="131896"/>
              </a:lnSpc>
              <a:spcBef>
                <a:spcPts val="800"/>
              </a:spcBef>
              <a:spcAft>
                <a:spcPts val="0"/>
              </a:spcAft>
              <a:buNone/>
            </a:pPr>
            <a:r>
              <a:rPr lang="en" sz="1450">
                <a:solidFill>
                  <a:srgbClr val="777777"/>
                </a:solidFill>
                <a:highlight>
                  <a:srgbClr val="FFFFFF"/>
                </a:highlight>
              </a:rPr>
              <a:t>Teams following scrum are expected to learn and explore the following values</a:t>
            </a:r>
            <a:endParaRPr sz="1450">
              <a:solidFill>
                <a:srgbClr val="777777"/>
              </a:solidFill>
              <a:highlight>
                <a:srgbClr val="FFFFFF"/>
              </a:highlight>
            </a:endParaRPr>
          </a:p>
          <a:p>
            <a:pPr marL="0" lvl="0" indent="0" algn="l" rtl="0">
              <a:spcBef>
                <a:spcPts val="800"/>
              </a:spcBef>
              <a:spcAft>
                <a:spcPts val="0"/>
              </a:spcAft>
              <a:buNone/>
            </a:pPr>
            <a:endParaRPr/>
          </a:p>
        </p:txBody>
      </p:sp>
      <p:grpSp>
        <p:nvGrpSpPr>
          <p:cNvPr id="2843" name="Google Shape;2843;p51"/>
          <p:cNvGrpSpPr/>
          <p:nvPr/>
        </p:nvGrpSpPr>
        <p:grpSpPr>
          <a:xfrm>
            <a:off x="2456488" y="3298308"/>
            <a:ext cx="4231001" cy="767217"/>
            <a:chOff x="2771600" y="526920"/>
            <a:chExt cx="3480300" cy="1145100"/>
          </a:xfrm>
        </p:grpSpPr>
        <p:sp>
          <p:nvSpPr>
            <p:cNvPr id="2844" name="Google Shape;2844;p51"/>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2849650" y="606775"/>
              <a:ext cx="3324000" cy="985500"/>
            </a:xfrm>
            <a:prstGeom prst="roundRect">
              <a:avLst>
                <a:gd name="adj" fmla="val 16667"/>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6" name="Google Shape;2846;p51"/>
          <p:cNvSpPr txBox="1">
            <a:spLocks noGrp="1"/>
          </p:cNvSpPr>
          <p:nvPr>
            <p:ph type="title" idx="4"/>
          </p:nvPr>
        </p:nvSpPr>
        <p:spPr>
          <a:xfrm>
            <a:off x="2580125" y="3416950"/>
            <a:ext cx="3994800" cy="379800"/>
          </a:xfrm>
          <a:prstGeom prst="rect">
            <a:avLst/>
          </a:prstGeom>
        </p:spPr>
        <p:txBody>
          <a:bodyPr spcFirstLastPara="1" wrap="square" lIns="91425" tIns="91425" rIns="91425" bIns="91425" anchor="ctr" anchorCtr="0">
            <a:noAutofit/>
          </a:bodyPr>
          <a:lstStyle/>
          <a:p>
            <a:pPr marL="0" lvl="0" indent="0" algn="l" rtl="0">
              <a:lnSpc>
                <a:spcPct val="131896"/>
              </a:lnSpc>
              <a:spcBef>
                <a:spcPts val="0"/>
              </a:spcBef>
              <a:spcAft>
                <a:spcPts val="0"/>
              </a:spcAft>
              <a:buNone/>
            </a:pPr>
            <a:r>
              <a:rPr lang="en" sz="1250" b="1">
                <a:solidFill>
                  <a:srgbClr val="777777"/>
                </a:solidFill>
                <a:latin typeface="Arial"/>
                <a:ea typeface="Arial"/>
                <a:cs typeface="Arial"/>
                <a:sym typeface="Arial"/>
              </a:rPr>
              <a:t>Openness</a:t>
            </a:r>
            <a:endParaRPr sz="1250" b="1">
              <a:solidFill>
                <a:srgbClr val="777777"/>
              </a:solidFill>
              <a:latin typeface="Arial"/>
              <a:ea typeface="Arial"/>
              <a:cs typeface="Arial"/>
              <a:sym typeface="Arial"/>
            </a:endParaRPr>
          </a:p>
          <a:p>
            <a:pPr marL="0" lvl="0" indent="0" algn="l" rtl="0">
              <a:lnSpc>
                <a:spcPct val="131896"/>
              </a:lnSpc>
              <a:spcBef>
                <a:spcPts val="800"/>
              </a:spcBef>
              <a:spcAft>
                <a:spcPts val="800"/>
              </a:spcAft>
              <a:buNone/>
            </a:pPr>
            <a:r>
              <a:rPr lang="en" sz="1250">
                <a:solidFill>
                  <a:srgbClr val="777777"/>
                </a:solidFill>
                <a:highlight>
                  <a:srgbClr val="FFFFFF"/>
                </a:highlight>
                <a:latin typeface="Arial"/>
                <a:ea typeface="Arial"/>
                <a:cs typeface="Arial"/>
                <a:sym typeface="Arial"/>
              </a:rPr>
              <a:t>Team members and stakeholders are open about all the work and the challenges the team encounters.</a:t>
            </a:r>
            <a:endParaRPr sz="1250" b="1">
              <a:solidFill>
                <a:srgbClr val="777777"/>
              </a:solidFill>
              <a:highlight>
                <a:srgbClr val="FFFFFF"/>
              </a:highlight>
              <a:latin typeface="Arial"/>
              <a:ea typeface="Arial"/>
              <a:cs typeface="Arial"/>
              <a:sym typeface="Arial"/>
            </a:endParaRPr>
          </a:p>
        </p:txBody>
      </p:sp>
      <p:grpSp>
        <p:nvGrpSpPr>
          <p:cNvPr id="2847" name="Google Shape;2847;p51"/>
          <p:cNvGrpSpPr/>
          <p:nvPr/>
        </p:nvGrpSpPr>
        <p:grpSpPr>
          <a:xfrm>
            <a:off x="2461966" y="4284608"/>
            <a:ext cx="4231001" cy="767217"/>
            <a:chOff x="2771600" y="526920"/>
            <a:chExt cx="3480300" cy="1145100"/>
          </a:xfrm>
        </p:grpSpPr>
        <p:sp>
          <p:nvSpPr>
            <p:cNvPr id="2848" name="Google Shape;2848;p51"/>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2849650" y="606775"/>
              <a:ext cx="3324000" cy="985500"/>
            </a:xfrm>
            <a:prstGeom prst="roundRect">
              <a:avLst>
                <a:gd name="adj" fmla="val 16667"/>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0" name="Google Shape;2850;p51"/>
          <p:cNvSpPr txBox="1">
            <a:spLocks noGrp="1"/>
          </p:cNvSpPr>
          <p:nvPr>
            <p:ph type="title" idx="4"/>
          </p:nvPr>
        </p:nvSpPr>
        <p:spPr>
          <a:xfrm>
            <a:off x="2585588" y="4403249"/>
            <a:ext cx="3994800" cy="379800"/>
          </a:xfrm>
          <a:prstGeom prst="rect">
            <a:avLst/>
          </a:prstGeom>
        </p:spPr>
        <p:txBody>
          <a:bodyPr spcFirstLastPara="1" wrap="square" lIns="91425" tIns="91425" rIns="91425" bIns="91425" anchor="ctr" anchorCtr="0">
            <a:noAutofit/>
          </a:bodyPr>
          <a:lstStyle/>
          <a:p>
            <a:pPr marL="0" lvl="0" indent="0" algn="l" rtl="0">
              <a:lnSpc>
                <a:spcPct val="131896"/>
              </a:lnSpc>
              <a:spcBef>
                <a:spcPts val="0"/>
              </a:spcBef>
              <a:spcAft>
                <a:spcPts val="0"/>
              </a:spcAft>
              <a:buNone/>
            </a:pPr>
            <a:r>
              <a:rPr lang="en" sz="1250" b="1">
                <a:solidFill>
                  <a:srgbClr val="777777"/>
                </a:solidFill>
                <a:latin typeface="Arial"/>
                <a:ea typeface="Arial"/>
                <a:cs typeface="Arial"/>
                <a:sym typeface="Arial"/>
              </a:rPr>
              <a:t>Respect</a:t>
            </a:r>
            <a:endParaRPr sz="1250" b="1">
              <a:solidFill>
                <a:srgbClr val="777777"/>
              </a:solidFill>
              <a:latin typeface="Arial"/>
              <a:ea typeface="Arial"/>
              <a:cs typeface="Arial"/>
              <a:sym typeface="Arial"/>
            </a:endParaRPr>
          </a:p>
          <a:p>
            <a:pPr marL="0" lvl="0" indent="0" algn="l" rtl="0">
              <a:lnSpc>
                <a:spcPct val="131896"/>
              </a:lnSpc>
              <a:spcBef>
                <a:spcPts val="800"/>
              </a:spcBef>
              <a:spcAft>
                <a:spcPts val="800"/>
              </a:spcAft>
              <a:buNone/>
            </a:pPr>
            <a:r>
              <a:rPr lang="en" sz="1250">
                <a:solidFill>
                  <a:srgbClr val="777777"/>
                </a:solidFill>
                <a:latin typeface="Arial"/>
                <a:ea typeface="Arial"/>
                <a:cs typeface="Arial"/>
                <a:sym typeface="Arial"/>
              </a:rPr>
              <a:t>Team members respect each other to be capable and independent.</a:t>
            </a:r>
            <a:endParaRPr sz="1250" b="1">
              <a:solidFill>
                <a:srgbClr val="777777"/>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54"/>
        <p:cNvGrpSpPr/>
        <p:nvPr/>
      </p:nvGrpSpPr>
      <p:grpSpPr>
        <a:xfrm>
          <a:off x="0" y="0"/>
          <a:ext cx="0" cy="0"/>
          <a:chOff x="0" y="0"/>
          <a:chExt cx="0" cy="0"/>
        </a:xfrm>
      </p:grpSpPr>
      <p:grpSp>
        <p:nvGrpSpPr>
          <p:cNvPr id="2855" name="Google Shape;2855;p52"/>
          <p:cNvGrpSpPr/>
          <p:nvPr/>
        </p:nvGrpSpPr>
        <p:grpSpPr>
          <a:xfrm>
            <a:off x="2444010" y="526925"/>
            <a:ext cx="4814299" cy="1145100"/>
            <a:chOff x="2771600" y="526920"/>
            <a:chExt cx="3480300" cy="1145100"/>
          </a:xfrm>
        </p:grpSpPr>
        <p:sp>
          <p:nvSpPr>
            <p:cNvPr id="2856" name="Google Shape;2856;p52"/>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2"/>
            <p:cNvSpPr/>
            <p:nvPr/>
          </p:nvSpPr>
          <p:spPr>
            <a:xfrm>
              <a:off x="2849650" y="606775"/>
              <a:ext cx="3324000" cy="985500"/>
            </a:xfrm>
            <a:prstGeom prst="roundRect">
              <a:avLst>
                <a:gd name="adj" fmla="val 16667"/>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8" name="Google Shape;2858;p52"/>
          <p:cNvSpPr txBox="1">
            <a:spLocks noGrp="1"/>
          </p:cNvSpPr>
          <p:nvPr>
            <p:ph type="title"/>
          </p:nvPr>
        </p:nvSpPr>
        <p:spPr>
          <a:xfrm>
            <a:off x="2543175" y="704100"/>
            <a:ext cx="4600500" cy="581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250" b="1">
              <a:solidFill>
                <a:srgbClr val="777777"/>
              </a:solidFill>
              <a:highlight>
                <a:srgbClr val="FFFFFF"/>
              </a:highlight>
              <a:latin typeface="Arial"/>
              <a:ea typeface="Arial"/>
              <a:cs typeface="Arial"/>
              <a:sym typeface="Arial"/>
            </a:endParaRPr>
          </a:p>
          <a:p>
            <a:pPr marL="0" lvl="0" indent="0" algn="ctr" rtl="0">
              <a:spcBef>
                <a:spcPts val="0"/>
              </a:spcBef>
              <a:spcAft>
                <a:spcPts val="0"/>
              </a:spcAft>
              <a:buNone/>
            </a:pPr>
            <a:r>
              <a:rPr lang="en" sz="1250">
                <a:solidFill>
                  <a:srgbClr val="777777"/>
                </a:solidFill>
                <a:latin typeface="Arial"/>
                <a:ea typeface="Arial"/>
                <a:cs typeface="Arial"/>
                <a:sym typeface="Arial"/>
              </a:rPr>
              <a:t>The team must work in an environment where everyone is aware of what issues other team members are running into. Teams surface issues within the organization, often ones that have been there for a long time, that get in the way of the team’s success.</a:t>
            </a:r>
            <a:endParaRPr sz="3400"/>
          </a:p>
        </p:txBody>
      </p:sp>
      <p:sp>
        <p:nvSpPr>
          <p:cNvPr id="2859" name="Google Shape;2859;p52"/>
          <p:cNvSpPr txBox="1"/>
          <p:nvPr/>
        </p:nvSpPr>
        <p:spPr>
          <a:xfrm>
            <a:off x="390525" y="381000"/>
            <a:ext cx="1886100" cy="2105100"/>
          </a:xfrm>
          <a:prstGeom prst="rect">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0000"/>
              </a:lnSpc>
              <a:spcBef>
                <a:spcPts val="1500"/>
              </a:spcBef>
              <a:spcAft>
                <a:spcPts val="0"/>
              </a:spcAft>
              <a:buNone/>
            </a:pPr>
            <a:r>
              <a:rPr lang="en" sz="2250" b="1">
                <a:solidFill>
                  <a:srgbClr val="666666"/>
                </a:solidFill>
                <a:highlight>
                  <a:srgbClr val="FFFFFF"/>
                </a:highlight>
              </a:rPr>
              <a:t>Principles</a:t>
            </a:r>
            <a:endParaRPr sz="2250" b="1">
              <a:solidFill>
                <a:srgbClr val="666666"/>
              </a:solidFill>
              <a:highlight>
                <a:srgbClr val="FFFFFF"/>
              </a:highlight>
            </a:endParaRPr>
          </a:p>
          <a:p>
            <a:pPr marL="0" lvl="0" indent="0" algn="l" rtl="0">
              <a:lnSpc>
                <a:spcPct val="131896"/>
              </a:lnSpc>
              <a:spcBef>
                <a:spcPts val="800"/>
              </a:spcBef>
              <a:spcAft>
                <a:spcPts val="0"/>
              </a:spcAft>
              <a:buNone/>
            </a:pPr>
            <a:r>
              <a:rPr lang="en" sz="1450">
                <a:solidFill>
                  <a:srgbClr val="777777"/>
                </a:solidFill>
                <a:highlight>
                  <a:srgbClr val="FFFFFF"/>
                </a:highlight>
              </a:rPr>
              <a:t>The following principles underpin the empirical nature of scrum</a:t>
            </a:r>
            <a:endParaRPr sz="1450">
              <a:solidFill>
                <a:srgbClr val="777777"/>
              </a:solidFill>
              <a:highlight>
                <a:srgbClr val="FFFFFF"/>
              </a:highlight>
            </a:endParaRPr>
          </a:p>
          <a:p>
            <a:pPr marL="0" lvl="0" indent="0" algn="l" rtl="0">
              <a:spcBef>
                <a:spcPts val="800"/>
              </a:spcBef>
              <a:spcAft>
                <a:spcPts val="0"/>
              </a:spcAft>
              <a:buNone/>
            </a:pPr>
            <a:endParaRPr/>
          </a:p>
        </p:txBody>
      </p:sp>
      <p:sp>
        <p:nvSpPr>
          <p:cNvPr id="2860" name="Google Shape;2860;p52"/>
          <p:cNvSpPr txBox="1"/>
          <p:nvPr/>
        </p:nvSpPr>
        <p:spPr>
          <a:xfrm>
            <a:off x="2550900" y="209550"/>
            <a:ext cx="4600500" cy="36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50" b="1">
                <a:solidFill>
                  <a:srgbClr val="777777"/>
                </a:solidFill>
                <a:highlight>
                  <a:srgbClr val="FFFFFF"/>
                </a:highlight>
              </a:rPr>
              <a:t>Transparency</a:t>
            </a:r>
            <a:endParaRPr/>
          </a:p>
        </p:txBody>
      </p:sp>
      <p:grpSp>
        <p:nvGrpSpPr>
          <p:cNvPr id="2861" name="Google Shape;2861;p52"/>
          <p:cNvGrpSpPr/>
          <p:nvPr/>
        </p:nvGrpSpPr>
        <p:grpSpPr>
          <a:xfrm>
            <a:off x="2444010" y="2072163"/>
            <a:ext cx="4814299" cy="1145100"/>
            <a:chOff x="2771600" y="526920"/>
            <a:chExt cx="3480300" cy="1145100"/>
          </a:xfrm>
        </p:grpSpPr>
        <p:sp>
          <p:nvSpPr>
            <p:cNvPr id="2862" name="Google Shape;2862;p52"/>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2"/>
            <p:cNvSpPr/>
            <p:nvPr/>
          </p:nvSpPr>
          <p:spPr>
            <a:xfrm>
              <a:off x="2849650" y="606775"/>
              <a:ext cx="3324000" cy="985500"/>
            </a:xfrm>
            <a:prstGeom prst="roundRect">
              <a:avLst>
                <a:gd name="adj" fmla="val 16667"/>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4" name="Google Shape;2864;p52"/>
          <p:cNvSpPr txBox="1">
            <a:spLocks noGrp="1"/>
          </p:cNvSpPr>
          <p:nvPr>
            <p:ph type="title"/>
          </p:nvPr>
        </p:nvSpPr>
        <p:spPr>
          <a:xfrm>
            <a:off x="2543175" y="2249338"/>
            <a:ext cx="4600500" cy="581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250" b="1">
              <a:solidFill>
                <a:srgbClr val="777777"/>
              </a:solidFill>
              <a:highlight>
                <a:srgbClr val="FFFFFF"/>
              </a:highlight>
              <a:latin typeface="Arial"/>
              <a:ea typeface="Arial"/>
              <a:cs typeface="Arial"/>
              <a:sym typeface="Arial"/>
            </a:endParaRPr>
          </a:p>
          <a:p>
            <a:pPr marL="0" lvl="0" indent="0" algn="ctr" rtl="0">
              <a:spcBef>
                <a:spcPts val="0"/>
              </a:spcBef>
              <a:spcAft>
                <a:spcPts val="0"/>
              </a:spcAft>
              <a:buNone/>
            </a:pPr>
            <a:r>
              <a:rPr lang="en" sz="1250">
                <a:solidFill>
                  <a:srgbClr val="777777"/>
                </a:solidFill>
                <a:highlight>
                  <a:srgbClr val="FFFFFF"/>
                </a:highlight>
                <a:latin typeface="Arial"/>
                <a:ea typeface="Arial"/>
                <a:cs typeface="Arial"/>
                <a:sym typeface="Arial"/>
              </a:rPr>
              <a:t>Frequent inspection points built into the framework to allow the team an opportunity to reflect on how the process is working. These inspection points include the Daily Scrum meeting and the Sprint Review Meeting.</a:t>
            </a:r>
            <a:endParaRPr sz="3200"/>
          </a:p>
        </p:txBody>
      </p:sp>
      <p:sp>
        <p:nvSpPr>
          <p:cNvPr id="2865" name="Google Shape;2865;p52"/>
          <p:cNvSpPr txBox="1"/>
          <p:nvPr/>
        </p:nvSpPr>
        <p:spPr>
          <a:xfrm>
            <a:off x="2550900" y="1754788"/>
            <a:ext cx="4600500" cy="36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50" b="1">
                <a:solidFill>
                  <a:srgbClr val="777777"/>
                </a:solidFill>
                <a:highlight>
                  <a:srgbClr val="FFFFFF"/>
                </a:highlight>
              </a:rPr>
              <a:t>Inspection</a:t>
            </a:r>
            <a:endParaRPr sz="1200"/>
          </a:p>
        </p:txBody>
      </p:sp>
      <p:grpSp>
        <p:nvGrpSpPr>
          <p:cNvPr id="2866" name="Google Shape;2866;p52"/>
          <p:cNvGrpSpPr/>
          <p:nvPr/>
        </p:nvGrpSpPr>
        <p:grpSpPr>
          <a:xfrm>
            <a:off x="2444010" y="3725750"/>
            <a:ext cx="4814299" cy="1145100"/>
            <a:chOff x="2771600" y="526920"/>
            <a:chExt cx="3480300" cy="1145100"/>
          </a:xfrm>
        </p:grpSpPr>
        <p:sp>
          <p:nvSpPr>
            <p:cNvPr id="2867" name="Google Shape;2867;p52"/>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2"/>
            <p:cNvSpPr/>
            <p:nvPr/>
          </p:nvSpPr>
          <p:spPr>
            <a:xfrm>
              <a:off x="2849650" y="606775"/>
              <a:ext cx="3324000" cy="985500"/>
            </a:xfrm>
            <a:prstGeom prst="roundRect">
              <a:avLst>
                <a:gd name="adj" fmla="val 16667"/>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9" name="Google Shape;2869;p52"/>
          <p:cNvSpPr txBox="1">
            <a:spLocks noGrp="1"/>
          </p:cNvSpPr>
          <p:nvPr>
            <p:ph type="title"/>
          </p:nvPr>
        </p:nvSpPr>
        <p:spPr>
          <a:xfrm>
            <a:off x="2543175" y="3902925"/>
            <a:ext cx="4600500" cy="581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250" b="1">
              <a:solidFill>
                <a:srgbClr val="777777"/>
              </a:solidFill>
              <a:highlight>
                <a:srgbClr val="FFFFFF"/>
              </a:highlight>
              <a:latin typeface="Arial"/>
              <a:ea typeface="Arial"/>
              <a:cs typeface="Arial"/>
              <a:sym typeface="Arial"/>
            </a:endParaRPr>
          </a:p>
          <a:p>
            <a:pPr marL="0" lvl="0" indent="0" algn="ctr" rtl="0">
              <a:spcBef>
                <a:spcPts val="0"/>
              </a:spcBef>
              <a:spcAft>
                <a:spcPts val="0"/>
              </a:spcAft>
              <a:buNone/>
            </a:pPr>
            <a:r>
              <a:rPr lang="en" sz="1250">
                <a:solidFill>
                  <a:srgbClr val="777777"/>
                </a:solidFill>
                <a:highlight>
                  <a:srgbClr val="FFFFFF"/>
                </a:highlight>
                <a:latin typeface="Arial"/>
                <a:ea typeface="Arial"/>
                <a:cs typeface="Arial"/>
                <a:sym typeface="Arial"/>
              </a:rPr>
              <a:t>The team constantly investigates how things are going and revises those items that do not seem to make sense.</a:t>
            </a:r>
            <a:endParaRPr sz="3200"/>
          </a:p>
        </p:txBody>
      </p:sp>
      <p:sp>
        <p:nvSpPr>
          <p:cNvPr id="2870" name="Google Shape;2870;p52"/>
          <p:cNvSpPr txBox="1"/>
          <p:nvPr/>
        </p:nvSpPr>
        <p:spPr>
          <a:xfrm>
            <a:off x="2550900" y="3408375"/>
            <a:ext cx="4600500" cy="36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50" b="1">
                <a:solidFill>
                  <a:srgbClr val="777777"/>
                </a:solidFill>
                <a:highlight>
                  <a:srgbClr val="FFFFFF"/>
                </a:highlight>
              </a:rPr>
              <a:t>Adaptation</a:t>
            </a:r>
            <a:endParaRPr sz="12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74"/>
        <p:cNvGrpSpPr/>
        <p:nvPr/>
      </p:nvGrpSpPr>
      <p:grpSpPr>
        <a:xfrm>
          <a:off x="0" y="0"/>
          <a:ext cx="0" cy="0"/>
          <a:chOff x="0" y="0"/>
          <a:chExt cx="0" cy="0"/>
        </a:xfrm>
      </p:grpSpPr>
      <p:sp>
        <p:nvSpPr>
          <p:cNvPr id="2875" name="Google Shape;2875;p53"/>
          <p:cNvSpPr/>
          <p:nvPr/>
        </p:nvSpPr>
        <p:spPr>
          <a:xfrm>
            <a:off x="1183525" y="1040025"/>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1183525" y="2314693"/>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1183525" y="3592724"/>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Roles</a:t>
            </a:r>
            <a:endParaRPr/>
          </a:p>
        </p:txBody>
      </p:sp>
      <p:grpSp>
        <p:nvGrpSpPr>
          <p:cNvPr id="2879" name="Google Shape;2879;p53"/>
          <p:cNvGrpSpPr/>
          <p:nvPr/>
        </p:nvGrpSpPr>
        <p:grpSpPr>
          <a:xfrm>
            <a:off x="3789873" y="1086902"/>
            <a:ext cx="4253274" cy="3501506"/>
            <a:chOff x="801025" y="358275"/>
            <a:chExt cx="6170425" cy="5079800"/>
          </a:xfrm>
        </p:grpSpPr>
        <p:sp>
          <p:nvSpPr>
            <p:cNvPr id="2880" name="Google Shape;2880;p53"/>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6" name="Google Shape;3016;p53"/>
          <p:cNvSpPr txBox="1">
            <a:spLocks noGrp="1"/>
          </p:cNvSpPr>
          <p:nvPr>
            <p:ph type="subTitle" idx="1"/>
          </p:nvPr>
        </p:nvSpPr>
        <p:spPr>
          <a:xfrm>
            <a:off x="1408175" y="1035279"/>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Owner</a:t>
            </a:r>
            <a:endParaRPr/>
          </a:p>
        </p:txBody>
      </p:sp>
      <p:sp>
        <p:nvSpPr>
          <p:cNvPr id="3017" name="Google Shape;3017;p53"/>
          <p:cNvSpPr txBox="1">
            <a:spLocks noGrp="1"/>
          </p:cNvSpPr>
          <p:nvPr>
            <p:ph type="subTitle" idx="2"/>
          </p:nvPr>
        </p:nvSpPr>
        <p:spPr>
          <a:xfrm>
            <a:off x="1408175" y="1336956"/>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highlight>
                  <a:srgbClr val="FFFFFF"/>
                </a:highlight>
              </a:rPr>
              <a:t>Manages the Backlog</a:t>
            </a:r>
            <a:endParaRPr>
              <a:solidFill>
                <a:srgbClr val="000000"/>
              </a:solidFill>
            </a:endParaRPr>
          </a:p>
        </p:txBody>
      </p:sp>
      <p:sp>
        <p:nvSpPr>
          <p:cNvPr id="3018" name="Google Shape;3018;p53"/>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Scrum Master</a:t>
            </a:r>
            <a:endParaRPr/>
          </a:p>
        </p:txBody>
      </p:sp>
      <p:sp>
        <p:nvSpPr>
          <p:cNvPr id="3019" name="Google Shape;3019;p53"/>
          <p:cNvSpPr txBox="1">
            <a:spLocks noGrp="1"/>
          </p:cNvSpPr>
          <p:nvPr>
            <p:ph type="subTitle" idx="4"/>
          </p:nvPr>
        </p:nvSpPr>
        <p:spPr>
          <a:xfrm>
            <a:off x="1408175" y="2609979"/>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Ensures ceremonies are followed</a:t>
            </a:r>
            <a:endParaRPr>
              <a:latin typeface="Barlow Semi Condensed"/>
              <a:ea typeface="Barlow Semi Condensed"/>
              <a:cs typeface="Barlow Semi Condensed"/>
              <a:sym typeface="Barlow Semi Condensed"/>
            </a:endParaRPr>
          </a:p>
        </p:txBody>
      </p:sp>
      <p:sp>
        <p:nvSpPr>
          <p:cNvPr id="3020" name="Google Shape;3020;p53"/>
          <p:cNvSpPr txBox="1">
            <a:spLocks noGrp="1"/>
          </p:cNvSpPr>
          <p:nvPr>
            <p:ph type="subTitle" idx="5"/>
          </p:nvPr>
        </p:nvSpPr>
        <p:spPr>
          <a:xfrm>
            <a:off x="1408175" y="3587645"/>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Development Team</a:t>
            </a:r>
            <a:endParaRPr/>
          </a:p>
        </p:txBody>
      </p:sp>
      <p:sp>
        <p:nvSpPr>
          <p:cNvPr id="3021" name="Google Shape;3021;p53"/>
          <p:cNvSpPr txBox="1">
            <a:spLocks noGrp="1"/>
          </p:cNvSpPr>
          <p:nvPr>
            <p:ph type="subTitle" idx="6"/>
          </p:nvPr>
        </p:nvSpPr>
        <p:spPr>
          <a:xfrm>
            <a:off x="1408175" y="3889317"/>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Delivers the product</a:t>
            </a:r>
            <a:endParaRPr>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grpSp>
        <p:nvGrpSpPr>
          <p:cNvPr id="1890" name="Google Shape;1890;p36"/>
          <p:cNvGrpSpPr/>
          <p:nvPr/>
        </p:nvGrpSpPr>
        <p:grpSpPr>
          <a:xfrm>
            <a:off x="3994598" y="1510458"/>
            <a:ext cx="4430405" cy="3106404"/>
            <a:chOff x="862950" y="825025"/>
            <a:chExt cx="5862650" cy="4111175"/>
          </a:xfrm>
        </p:grpSpPr>
        <p:sp>
          <p:nvSpPr>
            <p:cNvPr id="1891" name="Google Shape;1891;p36"/>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6"/>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6"/>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6"/>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6"/>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6"/>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6"/>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6"/>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6"/>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6"/>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6"/>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6"/>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6"/>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6"/>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6"/>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6"/>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6"/>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6"/>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6"/>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6"/>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6"/>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6"/>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6"/>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6"/>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6"/>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6"/>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6"/>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6"/>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6"/>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6"/>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6"/>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6"/>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6"/>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6"/>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6"/>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6"/>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6"/>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6"/>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6"/>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6"/>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6"/>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6"/>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6"/>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6"/>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6"/>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6"/>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6"/>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6"/>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6"/>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6"/>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6"/>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6"/>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6"/>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6"/>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6"/>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6"/>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6"/>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6"/>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6"/>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6"/>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6"/>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6"/>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6"/>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6"/>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6"/>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6"/>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6"/>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6"/>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6"/>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6"/>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6"/>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6"/>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6"/>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6"/>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6"/>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6"/>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6"/>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6"/>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6"/>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6"/>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6"/>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6"/>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6"/>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6"/>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6"/>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6"/>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6"/>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6"/>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6"/>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6"/>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6"/>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6"/>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6"/>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6"/>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6"/>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6"/>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6"/>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6"/>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6"/>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6"/>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6"/>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6"/>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6"/>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6"/>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6"/>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6"/>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6"/>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6"/>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6"/>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6"/>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6"/>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6"/>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6"/>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6"/>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6"/>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6"/>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6"/>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6"/>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6"/>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6"/>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6"/>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6"/>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6"/>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6"/>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6"/>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6"/>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6"/>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6"/>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6"/>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6"/>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6"/>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6"/>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6"/>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6"/>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6"/>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6"/>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6"/>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6"/>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6"/>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6"/>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6"/>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6"/>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6"/>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6"/>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6"/>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6"/>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6"/>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6"/>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6"/>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6"/>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6"/>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6"/>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6"/>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6"/>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6"/>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6"/>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6"/>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6"/>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6"/>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6"/>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6"/>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6"/>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6"/>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6"/>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6"/>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6"/>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6"/>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6"/>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6"/>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6"/>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6"/>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6"/>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6"/>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6"/>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6"/>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6"/>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6"/>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6"/>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6"/>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6"/>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6"/>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6"/>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6"/>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6"/>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6"/>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6"/>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6"/>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6"/>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6"/>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6"/>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6"/>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6"/>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6"/>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6"/>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6"/>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6"/>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6"/>
            <p:cNvSpPr/>
            <p:nvPr/>
          </p:nvSpPr>
          <p:spPr>
            <a:xfrm>
              <a:off x="1150400" y="4228175"/>
              <a:ext cx="1488100" cy="25"/>
            </a:xfrm>
            <a:custGeom>
              <a:avLst/>
              <a:gdLst/>
              <a:ahLst/>
              <a:cxnLst/>
              <a:rect l="l" t="t" r="r" b="b"/>
              <a:pathLst>
                <a:path w="59524" h="1" extrusionOk="0">
                  <a:moveTo>
                    <a:pt x="59523" y="1"/>
                  </a:moveTo>
                  <a:lnTo>
                    <a:pt x="1" y="1"/>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6"/>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6"/>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6"/>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6"/>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6"/>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6"/>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6"/>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6"/>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6"/>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6"/>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6"/>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6"/>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36"/>
          <p:cNvGrpSpPr/>
          <p:nvPr/>
        </p:nvGrpSpPr>
        <p:grpSpPr>
          <a:xfrm>
            <a:off x="722122" y="954573"/>
            <a:ext cx="635100" cy="734640"/>
            <a:chOff x="731647" y="573573"/>
            <a:chExt cx="635100" cy="734640"/>
          </a:xfrm>
        </p:grpSpPr>
        <p:grpSp>
          <p:nvGrpSpPr>
            <p:cNvPr id="2101" name="Google Shape;2101;p36"/>
            <p:cNvGrpSpPr/>
            <p:nvPr/>
          </p:nvGrpSpPr>
          <p:grpSpPr>
            <a:xfrm>
              <a:off x="731647" y="573573"/>
              <a:ext cx="635100" cy="635100"/>
              <a:chOff x="917231" y="750460"/>
              <a:chExt cx="635100" cy="635100"/>
            </a:xfrm>
          </p:grpSpPr>
          <p:sp>
            <p:nvSpPr>
              <p:cNvPr id="2102" name="Google Shape;2102;p36"/>
              <p:cNvSpPr/>
              <p:nvPr/>
            </p:nvSpPr>
            <p:spPr>
              <a:xfrm>
                <a:off x="917231" y="750460"/>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6"/>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2104;p36"/>
            <p:cNvGrpSpPr/>
            <p:nvPr/>
          </p:nvGrpSpPr>
          <p:grpSpPr>
            <a:xfrm>
              <a:off x="961679" y="1281213"/>
              <a:ext cx="175013" cy="27000"/>
              <a:chOff x="5662375" y="212375"/>
              <a:chExt cx="175013" cy="27000"/>
            </a:xfrm>
          </p:grpSpPr>
          <p:sp>
            <p:nvSpPr>
              <p:cNvPr id="2105" name="Google Shape;2105;p3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06" name="Google Shape;2106;p3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07" name="Google Shape;2107;p3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08" name="Google Shape;2108;p36"/>
          <p:cNvGrpSpPr/>
          <p:nvPr/>
        </p:nvGrpSpPr>
        <p:grpSpPr>
          <a:xfrm>
            <a:off x="722122" y="2031460"/>
            <a:ext cx="635100" cy="733490"/>
            <a:chOff x="731647" y="1650460"/>
            <a:chExt cx="635100" cy="733490"/>
          </a:xfrm>
        </p:grpSpPr>
        <p:grpSp>
          <p:nvGrpSpPr>
            <p:cNvPr id="2109" name="Google Shape;2109;p36"/>
            <p:cNvGrpSpPr/>
            <p:nvPr/>
          </p:nvGrpSpPr>
          <p:grpSpPr>
            <a:xfrm>
              <a:off x="731647" y="1650460"/>
              <a:ext cx="635100" cy="635100"/>
              <a:chOff x="917231" y="1827973"/>
              <a:chExt cx="635100" cy="635100"/>
            </a:xfrm>
          </p:grpSpPr>
          <p:sp>
            <p:nvSpPr>
              <p:cNvPr id="2110" name="Google Shape;2110;p36"/>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6"/>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36"/>
            <p:cNvGrpSpPr/>
            <p:nvPr/>
          </p:nvGrpSpPr>
          <p:grpSpPr>
            <a:xfrm>
              <a:off x="961679" y="2356951"/>
              <a:ext cx="175013" cy="27000"/>
              <a:chOff x="5662375" y="212375"/>
              <a:chExt cx="175013" cy="27000"/>
            </a:xfrm>
          </p:grpSpPr>
          <p:sp>
            <p:nvSpPr>
              <p:cNvPr id="2113" name="Google Shape;2113;p3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4" name="Google Shape;2114;p3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5" name="Google Shape;2115;p3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6" name="Google Shape;2116;p36"/>
          <p:cNvGrpSpPr/>
          <p:nvPr/>
        </p:nvGrpSpPr>
        <p:grpSpPr>
          <a:xfrm>
            <a:off x="722122" y="3109277"/>
            <a:ext cx="635100" cy="734984"/>
            <a:chOff x="731647" y="2728277"/>
            <a:chExt cx="635100" cy="734984"/>
          </a:xfrm>
        </p:grpSpPr>
        <p:grpSp>
          <p:nvGrpSpPr>
            <p:cNvPr id="2117" name="Google Shape;2117;p36"/>
            <p:cNvGrpSpPr/>
            <p:nvPr/>
          </p:nvGrpSpPr>
          <p:grpSpPr>
            <a:xfrm>
              <a:off x="731647" y="2728277"/>
              <a:ext cx="635100" cy="635100"/>
              <a:chOff x="917231" y="2905502"/>
              <a:chExt cx="635100" cy="635100"/>
            </a:xfrm>
          </p:grpSpPr>
          <p:sp>
            <p:nvSpPr>
              <p:cNvPr id="2118" name="Google Shape;2118;p36"/>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6"/>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36"/>
            <p:cNvGrpSpPr/>
            <p:nvPr/>
          </p:nvGrpSpPr>
          <p:grpSpPr>
            <a:xfrm>
              <a:off x="961679" y="3436260"/>
              <a:ext cx="175013" cy="27000"/>
              <a:chOff x="5662375" y="212375"/>
              <a:chExt cx="175013" cy="27000"/>
            </a:xfrm>
          </p:grpSpPr>
          <p:sp>
            <p:nvSpPr>
              <p:cNvPr id="2121" name="Google Shape;2121;p3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2" name="Google Shape;2122;p3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3" name="Google Shape;2123;p3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24" name="Google Shape;2124;p36"/>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Table of Contents</a:t>
            </a:r>
            <a:endParaRPr/>
          </a:p>
        </p:txBody>
      </p:sp>
      <p:sp>
        <p:nvSpPr>
          <p:cNvPr id="2125" name="Google Shape;2125;p36"/>
          <p:cNvSpPr txBox="1">
            <a:spLocks noGrp="1"/>
          </p:cNvSpPr>
          <p:nvPr>
            <p:ph type="subTitle" idx="2"/>
          </p:nvPr>
        </p:nvSpPr>
        <p:spPr>
          <a:xfrm>
            <a:off x="1654683" y="1094232"/>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software development lifecycle.</a:t>
            </a:r>
            <a:endParaRPr>
              <a:latin typeface="Barlow Semi Condensed"/>
              <a:ea typeface="Barlow Semi Condensed"/>
              <a:cs typeface="Barlow Semi Condensed"/>
              <a:sym typeface="Barlow Semi Condensed"/>
            </a:endParaRPr>
          </a:p>
        </p:txBody>
      </p:sp>
      <p:sp>
        <p:nvSpPr>
          <p:cNvPr id="2126" name="Google Shape;2126;p36"/>
          <p:cNvSpPr txBox="1">
            <a:spLocks noGrp="1"/>
          </p:cNvSpPr>
          <p:nvPr>
            <p:ph type="subTitle" idx="1"/>
          </p:nvPr>
        </p:nvSpPr>
        <p:spPr>
          <a:xfrm>
            <a:off x="1654683" y="810768"/>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SDLC</a:t>
            </a:r>
            <a:endParaRPr/>
          </a:p>
        </p:txBody>
      </p:sp>
      <p:sp>
        <p:nvSpPr>
          <p:cNvPr id="2127" name="Google Shape;2127;p36"/>
          <p:cNvSpPr txBox="1">
            <a:spLocks noGrp="1"/>
          </p:cNvSpPr>
          <p:nvPr>
            <p:ph type="subTitle" idx="3"/>
          </p:nvPr>
        </p:nvSpPr>
        <p:spPr>
          <a:xfrm>
            <a:off x="1654675" y="1889750"/>
            <a:ext cx="29154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Methodologies</a:t>
            </a:r>
            <a:endParaRPr/>
          </a:p>
        </p:txBody>
      </p:sp>
      <p:sp>
        <p:nvSpPr>
          <p:cNvPr id="2128" name="Google Shape;2128;p36"/>
          <p:cNvSpPr txBox="1">
            <a:spLocks noGrp="1"/>
          </p:cNvSpPr>
          <p:nvPr>
            <p:ph type="subTitle" idx="4"/>
          </p:nvPr>
        </p:nvSpPr>
        <p:spPr>
          <a:xfrm>
            <a:off x="1654683" y="2173224"/>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Principles, tools, and practices of development.</a:t>
            </a:r>
            <a:endParaRPr/>
          </a:p>
        </p:txBody>
      </p:sp>
      <p:sp>
        <p:nvSpPr>
          <p:cNvPr id="2129" name="Google Shape;2129;p36"/>
          <p:cNvSpPr txBox="1">
            <a:spLocks noGrp="1"/>
          </p:cNvSpPr>
          <p:nvPr>
            <p:ph type="subTitle" idx="5"/>
          </p:nvPr>
        </p:nvSpPr>
        <p:spPr>
          <a:xfrm>
            <a:off x="1654683" y="2968752"/>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Frameworks</a:t>
            </a:r>
            <a:endParaRPr/>
          </a:p>
        </p:txBody>
      </p:sp>
      <p:sp>
        <p:nvSpPr>
          <p:cNvPr id="2130" name="Google Shape;2130;p36"/>
          <p:cNvSpPr txBox="1">
            <a:spLocks noGrp="1"/>
          </p:cNvSpPr>
          <p:nvPr>
            <p:ph type="subTitle" idx="6"/>
          </p:nvPr>
        </p:nvSpPr>
        <p:spPr>
          <a:xfrm>
            <a:off x="1654683" y="3252216"/>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Specific implementations of a methodology.</a:t>
            </a:r>
            <a:endParaRPr/>
          </a:p>
        </p:txBody>
      </p:sp>
      <p:sp>
        <p:nvSpPr>
          <p:cNvPr id="2131" name="Google Shape;2131;p36"/>
          <p:cNvSpPr txBox="1">
            <a:spLocks noGrp="1"/>
          </p:cNvSpPr>
          <p:nvPr>
            <p:ph type="title" idx="9"/>
          </p:nvPr>
        </p:nvSpPr>
        <p:spPr>
          <a:xfrm>
            <a:off x="804291" y="1103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32" name="Google Shape;2132;p36"/>
          <p:cNvSpPr txBox="1">
            <a:spLocks noGrp="1"/>
          </p:cNvSpPr>
          <p:nvPr>
            <p:ph type="title" idx="13"/>
          </p:nvPr>
        </p:nvSpPr>
        <p:spPr>
          <a:xfrm>
            <a:off x="804291" y="21823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33" name="Google Shape;2133;p36"/>
          <p:cNvSpPr txBox="1">
            <a:spLocks noGrp="1"/>
          </p:cNvSpPr>
          <p:nvPr>
            <p:ph type="title" idx="14"/>
          </p:nvPr>
        </p:nvSpPr>
        <p:spPr>
          <a:xfrm>
            <a:off x="804291" y="32613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34" name="Google Shape;2134;p36"/>
          <p:cNvSpPr txBox="1">
            <a:spLocks noGrp="1"/>
          </p:cNvSpPr>
          <p:nvPr>
            <p:ph type="title" idx="15"/>
          </p:nvPr>
        </p:nvSpPr>
        <p:spPr>
          <a:xfrm>
            <a:off x="804291" y="4340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25"/>
        <p:cNvGrpSpPr/>
        <p:nvPr/>
      </p:nvGrpSpPr>
      <p:grpSpPr>
        <a:xfrm>
          <a:off x="0" y="0"/>
          <a:ext cx="0" cy="0"/>
          <a:chOff x="0" y="0"/>
          <a:chExt cx="0" cy="0"/>
        </a:xfrm>
      </p:grpSpPr>
      <p:sp>
        <p:nvSpPr>
          <p:cNvPr id="3026" name="Google Shape;3026;p54"/>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Scrum</a:t>
            </a:r>
            <a:endParaRPr/>
          </a:p>
        </p:txBody>
      </p:sp>
      <p:sp>
        <p:nvSpPr>
          <p:cNvPr id="3027" name="Google Shape;3027;p54"/>
          <p:cNvSpPr txBox="1">
            <a:spLocks noGrp="1"/>
          </p:cNvSpPr>
          <p:nvPr>
            <p:ph type="subTitle" idx="1"/>
          </p:nvPr>
        </p:nvSpPr>
        <p:spPr>
          <a:xfrm>
            <a:off x="4956050" y="1990725"/>
            <a:ext cx="2506500" cy="27813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300"/>
              <a:t>Scrum lacks firm final deadlines which can result in feature creep.</a:t>
            </a:r>
            <a:endParaRPr sz="1300"/>
          </a:p>
          <a:p>
            <a:pPr marL="457200" lvl="0" indent="-298450" algn="l" rtl="0">
              <a:spcBef>
                <a:spcPts val="0"/>
              </a:spcBef>
              <a:spcAft>
                <a:spcPts val="0"/>
              </a:spcAft>
              <a:buSzPts val="1100"/>
              <a:buChar char="●"/>
            </a:pPr>
            <a:r>
              <a:rPr lang="en" sz="1300"/>
              <a:t>Scrum requires a strong commitment from the team members, and has added pressure on each member.</a:t>
            </a:r>
            <a:endParaRPr sz="1300"/>
          </a:p>
          <a:p>
            <a:pPr marL="457200" lvl="0" indent="-298450" algn="l" rtl="0">
              <a:spcBef>
                <a:spcPts val="0"/>
              </a:spcBef>
              <a:spcAft>
                <a:spcPts val="0"/>
              </a:spcAft>
              <a:buSzPts val="1100"/>
              <a:buChar char="●"/>
            </a:pPr>
            <a:r>
              <a:rPr lang="en" sz="1300"/>
              <a:t>Scrum lacks a firm time limit and cost valuations, which can cause uncertainty.</a:t>
            </a:r>
            <a:endParaRPr sz="1300"/>
          </a:p>
          <a:p>
            <a:pPr marL="0" lvl="0" indent="0" algn="l" rtl="0">
              <a:spcBef>
                <a:spcPts val="0"/>
              </a:spcBef>
              <a:spcAft>
                <a:spcPts val="0"/>
              </a:spcAft>
              <a:buNone/>
            </a:pPr>
            <a:endParaRPr sz="1300"/>
          </a:p>
          <a:p>
            <a:pPr marL="457200" lvl="0" indent="0" algn="l" rtl="0">
              <a:spcBef>
                <a:spcPts val="0"/>
              </a:spcBef>
              <a:spcAft>
                <a:spcPts val="0"/>
              </a:spcAft>
              <a:buNone/>
            </a:pPr>
            <a:endParaRPr sz="1100"/>
          </a:p>
        </p:txBody>
      </p:sp>
      <p:sp>
        <p:nvSpPr>
          <p:cNvPr id="3028" name="Google Shape;3028;p54"/>
          <p:cNvSpPr txBox="1">
            <a:spLocks noGrp="1"/>
          </p:cNvSpPr>
          <p:nvPr>
            <p:ph type="subTitle" idx="2"/>
          </p:nvPr>
        </p:nvSpPr>
        <p:spPr>
          <a:xfrm>
            <a:off x="2093975" y="1990725"/>
            <a:ext cx="2506500" cy="27813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300"/>
              <a:t>Scrum makes it easier to find and rectify mistakes.</a:t>
            </a:r>
            <a:endParaRPr sz="1300"/>
          </a:p>
          <a:p>
            <a:pPr marL="457200" lvl="0" indent="-298450" algn="l" rtl="0">
              <a:spcBef>
                <a:spcPts val="0"/>
              </a:spcBef>
              <a:spcAft>
                <a:spcPts val="0"/>
              </a:spcAft>
              <a:buSzPts val="1100"/>
              <a:buChar char="●"/>
            </a:pPr>
            <a:r>
              <a:rPr lang="en" sz="1300"/>
              <a:t>Scrum enforces daily standups which allows you to identify problems quickly.</a:t>
            </a:r>
            <a:endParaRPr sz="1300"/>
          </a:p>
          <a:p>
            <a:pPr marL="457200" lvl="0" indent="-298450" algn="l" rtl="0">
              <a:spcBef>
                <a:spcPts val="0"/>
              </a:spcBef>
              <a:spcAft>
                <a:spcPts val="0"/>
              </a:spcAft>
              <a:buSzPts val="1100"/>
              <a:buChar char="●"/>
            </a:pPr>
            <a:r>
              <a:rPr lang="en" sz="1300"/>
              <a:t>Scrum allows for constant feedback with short sprints, letting you to adapt to changing client needs and input.</a:t>
            </a:r>
            <a:endParaRPr sz="1300"/>
          </a:p>
          <a:p>
            <a:pPr marL="457200" lvl="0" indent="-298450" algn="l" rtl="0">
              <a:spcBef>
                <a:spcPts val="0"/>
              </a:spcBef>
              <a:spcAft>
                <a:spcPts val="0"/>
              </a:spcAft>
              <a:buSzPts val="1100"/>
              <a:buChar char="●"/>
            </a:pPr>
            <a:r>
              <a:rPr lang="en" sz="1300"/>
              <a:t>Scrum involves clients throughout, leading to more desired and accurate outcomes.</a:t>
            </a:r>
            <a:endParaRPr sz="1300"/>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3029" name="Google Shape;3029;p54"/>
          <p:cNvSpPr txBox="1">
            <a:spLocks noGrp="1"/>
          </p:cNvSpPr>
          <p:nvPr>
            <p:ph type="title" idx="5"/>
          </p:nvPr>
        </p:nvSpPr>
        <p:spPr>
          <a:xfrm>
            <a:off x="2779775" y="1627625"/>
            <a:ext cx="915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Pros</a:t>
            </a:r>
            <a:endParaRPr/>
          </a:p>
        </p:txBody>
      </p:sp>
      <p:sp>
        <p:nvSpPr>
          <p:cNvPr id="3030" name="Google Shape;3030;p54"/>
          <p:cNvSpPr txBox="1">
            <a:spLocks noGrp="1"/>
          </p:cNvSpPr>
          <p:nvPr>
            <p:ph type="title" idx="6"/>
          </p:nvPr>
        </p:nvSpPr>
        <p:spPr>
          <a:xfrm>
            <a:off x="5641850" y="1627625"/>
            <a:ext cx="915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34"/>
        <p:cNvGrpSpPr/>
        <p:nvPr/>
      </p:nvGrpSpPr>
      <p:grpSpPr>
        <a:xfrm>
          <a:off x="0" y="0"/>
          <a:ext cx="0" cy="0"/>
          <a:chOff x="0" y="0"/>
          <a:chExt cx="0" cy="0"/>
        </a:xfrm>
      </p:grpSpPr>
      <p:sp>
        <p:nvSpPr>
          <p:cNvPr id="3035" name="Google Shape;3035;p55"/>
          <p:cNvSpPr txBox="1">
            <a:spLocks noGrp="1"/>
          </p:cNvSpPr>
          <p:nvPr>
            <p:ph type="title"/>
          </p:nvPr>
        </p:nvSpPr>
        <p:spPr>
          <a:xfrm>
            <a:off x="4172025" y="1688200"/>
            <a:ext cx="3762300" cy="1169400"/>
          </a:xfrm>
          <a:prstGeom prst="rect">
            <a:avLst/>
          </a:prstGeom>
          <a:solidFill>
            <a:srgbClr val="009DFF">
              <a:alpha val="6425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rPr>
              <a:t>Agile Framework</a:t>
            </a:r>
            <a:endParaRPr sz="3500">
              <a:solidFill>
                <a:srgbClr val="FFFFFF"/>
              </a:solidFill>
            </a:endParaRPr>
          </a:p>
        </p:txBody>
      </p:sp>
      <p:sp>
        <p:nvSpPr>
          <p:cNvPr id="3036" name="Google Shape;3036;p55"/>
          <p:cNvSpPr txBox="1">
            <a:spLocks noGrp="1"/>
          </p:cNvSpPr>
          <p:nvPr>
            <p:ph type="title" idx="2"/>
          </p:nvPr>
        </p:nvSpPr>
        <p:spPr>
          <a:xfrm>
            <a:off x="4171950" y="285750"/>
            <a:ext cx="3762300" cy="1402200"/>
          </a:xfrm>
          <a:prstGeom prst="rect">
            <a:avLst/>
          </a:prstGeom>
          <a:solidFill>
            <a:srgbClr val="009DFF">
              <a:alpha val="6425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rPr>
              <a:t>Kanban</a:t>
            </a:r>
            <a:endParaRPr>
              <a:solidFill>
                <a:srgbClr val="FFFFFF"/>
              </a:solidFill>
            </a:endParaRPr>
          </a:p>
        </p:txBody>
      </p:sp>
      <p:sp>
        <p:nvSpPr>
          <p:cNvPr id="3037" name="Google Shape;3037;p55"/>
          <p:cNvSpPr/>
          <p:nvPr/>
        </p:nvSpPr>
        <p:spPr>
          <a:xfrm>
            <a:off x="1581150" y="2505075"/>
            <a:ext cx="2152500" cy="14022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8" name="Google Shape;3038;p55"/>
          <p:cNvGrpSpPr/>
          <p:nvPr/>
        </p:nvGrpSpPr>
        <p:grpSpPr>
          <a:xfrm>
            <a:off x="1676400" y="2600325"/>
            <a:ext cx="590400" cy="1219200"/>
            <a:chOff x="1676400" y="2600325"/>
            <a:chExt cx="590400" cy="1219200"/>
          </a:xfrm>
        </p:grpSpPr>
        <p:sp>
          <p:nvSpPr>
            <p:cNvPr id="3039" name="Google Shape;3039;p55"/>
            <p:cNvSpPr/>
            <p:nvPr/>
          </p:nvSpPr>
          <p:spPr>
            <a:xfrm>
              <a:off x="1676400" y="2600325"/>
              <a:ext cx="590400" cy="1219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0" name="Google Shape;3040;p55"/>
            <p:cNvGrpSpPr/>
            <p:nvPr/>
          </p:nvGrpSpPr>
          <p:grpSpPr>
            <a:xfrm>
              <a:off x="1707582" y="3304469"/>
              <a:ext cx="528669" cy="153200"/>
              <a:chOff x="4404545" y="3301592"/>
              <a:chExt cx="782403" cy="129272"/>
            </a:xfrm>
          </p:grpSpPr>
          <p:sp>
            <p:nvSpPr>
              <p:cNvPr id="3041" name="Google Shape;3041;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 name="Google Shape;3043;p55"/>
            <p:cNvGrpSpPr/>
            <p:nvPr/>
          </p:nvGrpSpPr>
          <p:grpSpPr>
            <a:xfrm>
              <a:off x="1707582" y="2704394"/>
              <a:ext cx="528669" cy="153200"/>
              <a:chOff x="4404545" y="3301592"/>
              <a:chExt cx="782403" cy="129272"/>
            </a:xfrm>
          </p:grpSpPr>
          <p:sp>
            <p:nvSpPr>
              <p:cNvPr id="3044" name="Google Shape;3044;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6" name="Google Shape;3046;p55"/>
            <p:cNvGrpSpPr/>
            <p:nvPr/>
          </p:nvGrpSpPr>
          <p:grpSpPr>
            <a:xfrm>
              <a:off x="1707582" y="2904419"/>
              <a:ext cx="528669" cy="153200"/>
              <a:chOff x="4404545" y="3301592"/>
              <a:chExt cx="782403" cy="129272"/>
            </a:xfrm>
          </p:grpSpPr>
          <p:sp>
            <p:nvSpPr>
              <p:cNvPr id="3047" name="Google Shape;3047;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9" name="Google Shape;3049;p55"/>
            <p:cNvGrpSpPr/>
            <p:nvPr/>
          </p:nvGrpSpPr>
          <p:grpSpPr>
            <a:xfrm>
              <a:off x="1707582" y="3104444"/>
              <a:ext cx="528669" cy="153200"/>
              <a:chOff x="4404545" y="3301592"/>
              <a:chExt cx="782403" cy="129272"/>
            </a:xfrm>
          </p:grpSpPr>
          <p:sp>
            <p:nvSpPr>
              <p:cNvPr id="3050" name="Google Shape;3050;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2" name="Google Shape;3052;p55"/>
          <p:cNvGrpSpPr/>
          <p:nvPr/>
        </p:nvGrpSpPr>
        <p:grpSpPr>
          <a:xfrm>
            <a:off x="973629" y="1924050"/>
            <a:ext cx="3102960" cy="3092912"/>
            <a:chOff x="1230400" y="410075"/>
            <a:chExt cx="5124625" cy="4728500"/>
          </a:xfrm>
        </p:grpSpPr>
        <p:sp>
          <p:nvSpPr>
            <p:cNvPr id="3053" name="Google Shape;3053;p55"/>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7" name="Google Shape;3137;p55"/>
          <p:cNvGrpSpPr/>
          <p:nvPr/>
        </p:nvGrpSpPr>
        <p:grpSpPr>
          <a:xfrm>
            <a:off x="2362200" y="2596575"/>
            <a:ext cx="590400" cy="1219200"/>
            <a:chOff x="1676400" y="2600325"/>
            <a:chExt cx="590400" cy="1219200"/>
          </a:xfrm>
        </p:grpSpPr>
        <p:sp>
          <p:nvSpPr>
            <p:cNvPr id="3138" name="Google Shape;3138;p55"/>
            <p:cNvSpPr/>
            <p:nvPr/>
          </p:nvSpPr>
          <p:spPr>
            <a:xfrm>
              <a:off x="1676400" y="2600325"/>
              <a:ext cx="590400" cy="1219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9" name="Google Shape;3139;p55"/>
            <p:cNvGrpSpPr/>
            <p:nvPr/>
          </p:nvGrpSpPr>
          <p:grpSpPr>
            <a:xfrm>
              <a:off x="1707582" y="2704394"/>
              <a:ext cx="528669" cy="153200"/>
              <a:chOff x="4404545" y="3301592"/>
              <a:chExt cx="782403" cy="129272"/>
            </a:xfrm>
          </p:grpSpPr>
          <p:sp>
            <p:nvSpPr>
              <p:cNvPr id="3140" name="Google Shape;3140;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2" name="Google Shape;3142;p55"/>
            <p:cNvGrpSpPr/>
            <p:nvPr/>
          </p:nvGrpSpPr>
          <p:grpSpPr>
            <a:xfrm>
              <a:off x="1707582" y="2904419"/>
              <a:ext cx="528669" cy="153200"/>
              <a:chOff x="4404545" y="3301592"/>
              <a:chExt cx="782403" cy="129272"/>
            </a:xfrm>
          </p:grpSpPr>
          <p:sp>
            <p:nvSpPr>
              <p:cNvPr id="3143" name="Google Shape;3143;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5" name="Google Shape;3145;p55"/>
          <p:cNvGrpSpPr/>
          <p:nvPr/>
        </p:nvGrpSpPr>
        <p:grpSpPr>
          <a:xfrm>
            <a:off x="3048000" y="2596575"/>
            <a:ext cx="590400" cy="1219200"/>
            <a:chOff x="1676400" y="2600325"/>
            <a:chExt cx="590400" cy="1219200"/>
          </a:xfrm>
        </p:grpSpPr>
        <p:sp>
          <p:nvSpPr>
            <p:cNvPr id="3146" name="Google Shape;3146;p55"/>
            <p:cNvSpPr/>
            <p:nvPr/>
          </p:nvSpPr>
          <p:spPr>
            <a:xfrm>
              <a:off x="1676400" y="2600325"/>
              <a:ext cx="590400" cy="1219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7" name="Google Shape;3147;p55"/>
            <p:cNvGrpSpPr/>
            <p:nvPr/>
          </p:nvGrpSpPr>
          <p:grpSpPr>
            <a:xfrm>
              <a:off x="1707582" y="2704394"/>
              <a:ext cx="528669" cy="153200"/>
              <a:chOff x="4404545" y="3301592"/>
              <a:chExt cx="782403" cy="129272"/>
            </a:xfrm>
          </p:grpSpPr>
          <p:sp>
            <p:nvSpPr>
              <p:cNvPr id="3148" name="Google Shape;3148;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55"/>
            <p:cNvGrpSpPr/>
            <p:nvPr/>
          </p:nvGrpSpPr>
          <p:grpSpPr>
            <a:xfrm>
              <a:off x="1707582" y="2904419"/>
              <a:ext cx="528669" cy="153200"/>
              <a:chOff x="4404545" y="3301592"/>
              <a:chExt cx="782403" cy="129272"/>
            </a:xfrm>
          </p:grpSpPr>
          <p:sp>
            <p:nvSpPr>
              <p:cNvPr id="3151" name="Google Shape;3151;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3" name="Google Shape;3153;p55"/>
            <p:cNvGrpSpPr/>
            <p:nvPr/>
          </p:nvGrpSpPr>
          <p:grpSpPr>
            <a:xfrm>
              <a:off x="1707582" y="3104444"/>
              <a:ext cx="528669" cy="153200"/>
              <a:chOff x="4404545" y="3301592"/>
              <a:chExt cx="782403" cy="129272"/>
            </a:xfrm>
          </p:grpSpPr>
          <p:sp>
            <p:nvSpPr>
              <p:cNvPr id="3154" name="Google Shape;3154;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pic>
        <p:nvPicPr>
          <p:cNvPr id="3160" name="Google Shape;3160;p56"/>
          <p:cNvPicPr preferRelativeResize="0"/>
          <p:nvPr/>
        </p:nvPicPr>
        <p:blipFill>
          <a:blip r:embed="rId3">
            <a:alphaModFix/>
          </a:blip>
          <a:stretch>
            <a:fillRect/>
          </a:stretch>
        </p:blipFill>
        <p:spPr>
          <a:xfrm>
            <a:off x="2427550" y="1190625"/>
            <a:ext cx="4491325" cy="2085976"/>
          </a:xfrm>
          <a:prstGeom prst="rect">
            <a:avLst/>
          </a:prstGeom>
          <a:noFill/>
          <a:ln>
            <a:noFill/>
          </a:ln>
        </p:spPr>
      </p:pic>
      <p:grpSp>
        <p:nvGrpSpPr>
          <p:cNvPr id="3161" name="Google Shape;3161;p56"/>
          <p:cNvGrpSpPr/>
          <p:nvPr/>
        </p:nvGrpSpPr>
        <p:grpSpPr>
          <a:xfrm>
            <a:off x="973585" y="219080"/>
            <a:ext cx="6789103" cy="4798009"/>
            <a:chOff x="1230400" y="410075"/>
            <a:chExt cx="5124625" cy="4728500"/>
          </a:xfrm>
        </p:grpSpPr>
        <p:sp>
          <p:nvSpPr>
            <p:cNvPr id="3162" name="Google Shape;3162;p56"/>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49"/>
        <p:cNvGrpSpPr/>
        <p:nvPr/>
      </p:nvGrpSpPr>
      <p:grpSpPr>
        <a:xfrm>
          <a:off x="0" y="0"/>
          <a:ext cx="0" cy="0"/>
          <a:chOff x="0" y="0"/>
          <a:chExt cx="0" cy="0"/>
        </a:xfrm>
      </p:grpSpPr>
      <p:sp>
        <p:nvSpPr>
          <p:cNvPr id="3250" name="Google Shape;3250;p57"/>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Kanban</a:t>
            </a:r>
            <a:endParaRPr/>
          </a:p>
        </p:txBody>
      </p:sp>
      <p:sp>
        <p:nvSpPr>
          <p:cNvPr id="3251" name="Google Shape;3251;p57"/>
          <p:cNvSpPr txBox="1">
            <a:spLocks noGrp="1"/>
          </p:cNvSpPr>
          <p:nvPr>
            <p:ph type="subTitle" idx="1"/>
          </p:nvPr>
        </p:nvSpPr>
        <p:spPr>
          <a:xfrm>
            <a:off x="4956050" y="1990725"/>
            <a:ext cx="2506500" cy="27813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300"/>
              <a:t>Kanban boards are easy to become overcomplicated.</a:t>
            </a:r>
            <a:endParaRPr sz="1300"/>
          </a:p>
          <a:p>
            <a:pPr marL="457200" lvl="0" indent="-298450" algn="l" rtl="0">
              <a:spcBef>
                <a:spcPts val="0"/>
              </a:spcBef>
              <a:spcAft>
                <a:spcPts val="0"/>
              </a:spcAft>
              <a:buSzPts val="1100"/>
              <a:buChar char="●"/>
            </a:pPr>
            <a:r>
              <a:rPr lang="en" sz="1300"/>
              <a:t>Kanban boards if allowed to become outdated cause issues in development.</a:t>
            </a:r>
            <a:endParaRPr sz="1300"/>
          </a:p>
          <a:p>
            <a:pPr marL="457200" lvl="0" indent="-298450" algn="l" rtl="0">
              <a:spcBef>
                <a:spcPts val="0"/>
              </a:spcBef>
              <a:spcAft>
                <a:spcPts val="0"/>
              </a:spcAft>
              <a:buSzPts val="1100"/>
              <a:buChar char="●"/>
            </a:pPr>
            <a:r>
              <a:rPr lang="en" sz="1300"/>
              <a:t>Kanban lacks a timing element, causing potential issues with project timelines.</a:t>
            </a:r>
            <a:endParaRPr sz="1300"/>
          </a:p>
          <a:p>
            <a:pPr marL="0" lvl="0" indent="0" algn="l" rtl="0">
              <a:spcBef>
                <a:spcPts val="0"/>
              </a:spcBef>
              <a:spcAft>
                <a:spcPts val="0"/>
              </a:spcAft>
              <a:buNone/>
            </a:pPr>
            <a:endParaRPr sz="1300"/>
          </a:p>
          <a:p>
            <a:pPr marL="457200" lvl="0" indent="0" algn="l" rtl="0">
              <a:spcBef>
                <a:spcPts val="0"/>
              </a:spcBef>
              <a:spcAft>
                <a:spcPts val="0"/>
              </a:spcAft>
              <a:buNone/>
            </a:pPr>
            <a:endParaRPr sz="1100"/>
          </a:p>
        </p:txBody>
      </p:sp>
      <p:sp>
        <p:nvSpPr>
          <p:cNvPr id="3252" name="Google Shape;3252;p57"/>
          <p:cNvSpPr txBox="1">
            <a:spLocks noGrp="1"/>
          </p:cNvSpPr>
          <p:nvPr>
            <p:ph type="subTitle" idx="2"/>
          </p:nvPr>
        </p:nvSpPr>
        <p:spPr>
          <a:xfrm>
            <a:off x="2093975" y="1990725"/>
            <a:ext cx="2506500" cy="27813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300"/>
              <a:t>Kanban is event-driven instead of timeboxed.</a:t>
            </a:r>
            <a:endParaRPr sz="1300"/>
          </a:p>
          <a:p>
            <a:pPr marL="457200" lvl="0" indent="-298450" algn="l" rtl="0">
              <a:spcBef>
                <a:spcPts val="0"/>
              </a:spcBef>
              <a:spcAft>
                <a:spcPts val="0"/>
              </a:spcAft>
              <a:buSzPts val="1100"/>
              <a:buChar char="●"/>
            </a:pPr>
            <a:r>
              <a:rPr lang="en" sz="1300"/>
              <a:t>Kanban board can be added to whenever there is capacity.</a:t>
            </a:r>
            <a:endParaRPr sz="1300"/>
          </a:p>
          <a:p>
            <a:pPr marL="457200" lvl="0" indent="-298450" algn="l" rtl="0">
              <a:spcBef>
                <a:spcPts val="0"/>
              </a:spcBef>
              <a:spcAft>
                <a:spcPts val="0"/>
              </a:spcAft>
              <a:buSzPts val="1100"/>
              <a:buChar char="●"/>
            </a:pPr>
            <a:r>
              <a:rPr lang="en" sz="1300"/>
              <a:t>Kanban allows for specialists, whereas cross-functional teams are optional.</a:t>
            </a:r>
            <a:endParaRPr sz="1300"/>
          </a:p>
          <a:p>
            <a:pPr marL="457200" lvl="0" indent="-298450" algn="l" rtl="0">
              <a:spcBef>
                <a:spcPts val="0"/>
              </a:spcBef>
              <a:spcAft>
                <a:spcPts val="0"/>
              </a:spcAft>
              <a:buSzPts val="1100"/>
              <a:buChar char="●"/>
            </a:pPr>
            <a:r>
              <a:rPr lang="en" sz="1300"/>
              <a:t>Kanban board is persistent.</a:t>
            </a:r>
            <a:endParaRPr sz="1300"/>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3253" name="Google Shape;3253;p57"/>
          <p:cNvSpPr txBox="1">
            <a:spLocks noGrp="1"/>
          </p:cNvSpPr>
          <p:nvPr>
            <p:ph type="title" idx="5"/>
          </p:nvPr>
        </p:nvSpPr>
        <p:spPr>
          <a:xfrm>
            <a:off x="2779775" y="1627625"/>
            <a:ext cx="915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Pros</a:t>
            </a:r>
            <a:endParaRPr/>
          </a:p>
        </p:txBody>
      </p:sp>
      <p:sp>
        <p:nvSpPr>
          <p:cNvPr id="3254" name="Google Shape;3254;p57"/>
          <p:cNvSpPr txBox="1">
            <a:spLocks noGrp="1"/>
          </p:cNvSpPr>
          <p:nvPr>
            <p:ph type="title" idx="6"/>
          </p:nvPr>
        </p:nvSpPr>
        <p:spPr>
          <a:xfrm>
            <a:off x="5641850" y="1627625"/>
            <a:ext cx="915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58"/>
        <p:cNvGrpSpPr/>
        <p:nvPr/>
      </p:nvGrpSpPr>
      <p:grpSpPr>
        <a:xfrm>
          <a:off x="0" y="0"/>
          <a:ext cx="0" cy="0"/>
          <a:chOff x="0" y="0"/>
          <a:chExt cx="0" cy="0"/>
        </a:xfrm>
      </p:grpSpPr>
      <p:sp>
        <p:nvSpPr>
          <p:cNvPr id="3259" name="Google Shape;3259;p58"/>
          <p:cNvSpPr/>
          <p:nvPr/>
        </p:nvSpPr>
        <p:spPr>
          <a:xfrm>
            <a:off x="1581150" y="2505075"/>
            <a:ext cx="2152500" cy="14022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txBox="1">
            <a:spLocks noGrp="1"/>
          </p:cNvSpPr>
          <p:nvPr>
            <p:ph type="title"/>
          </p:nvPr>
        </p:nvSpPr>
        <p:spPr>
          <a:xfrm>
            <a:off x="3733650" y="1688200"/>
            <a:ext cx="5200800" cy="1169400"/>
          </a:xfrm>
          <a:prstGeom prst="rect">
            <a:avLst/>
          </a:prstGeom>
          <a:solidFill>
            <a:srgbClr val="009DFF">
              <a:alpha val="6425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rPr>
              <a:t>Agile Framework</a:t>
            </a:r>
            <a:endParaRPr sz="3500">
              <a:solidFill>
                <a:srgbClr val="FFFFFF"/>
              </a:solidFill>
            </a:endParaRPr>
          </a:p>
        </p:txBody>
      </p:sp>
      <p:sp>
        <p:nvSpPr>
          <p:cNvPr id="3261" name="Google Shape;3261;p58"/>
          <p:cNvSpPr txBox="1">
            <a:spLocks noGrp="1"/>
          </p:cNvSpPr>
          <p:nvPr>
            <p:ph type="title" idx="2"/>
          </p:nvPr>
        </p:nvSpPr>
        <p:spPr>
          <a:xfrm>
            <a:off x="3733650" y="286000"/>
            <a:ext cx="5200800" cy="1402200"/>
          </a:xfrm>
          <a:prstGeom prst="rect">
            <a:avLst/>
          </a:prstGeom>
          <a:solidFill>
            <a:srgbClr val="009DFF">
              <a:alpha val="6425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rPr>
              <a:t>Scrumban</a:t>
            </a:r>
            <a:endParaRPr>
              <a:solidFill>
                <a:srgbClr val="FFFFFF"/>
              </a:solidFill>
            </a:endParaRPr>
          </a:p>
        </p:txBody>
      </p:sp>
      <p:grpSp>
        <p:nvGrpSpPr>
          <p:cNvPr id="3262" name="Google Shape;3262;p58"/>
          <p:cNvGrpSpPr/>
          <p:nvPr/>
        </p:nvGrpSpPr>
        <p:grpSpPr>
          <a:xfrm>
            <a:off x="1676400" y="2600325"/>
            <a:ext cx="590400" cy="1219200"/>
            <a:chOff x="1676400" y="2600325"/>
            <a:chExt cx="590400" cy="1219200"/>
          </a:xfrm>
        </p:grpSpPr>
        <p:sp>
          <p:nvSpPr>
            <p:cNvPr id="3263" name="Google Shape;3263;p58"/>
            <p:cNvSpPr/>
            <p:nvPr/>
          </p:nvSpPr>
          <p:spPr>
            <a:xfrm>
              <a:off x="1676400" y="2600325"/>
              <a:ext cx="590400" cy="1219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4" name="Google Shape;3264;p58"/>
            <p:cNvGrpSpPr/>
            <p:nvPr/>
          </p:nvGrpSpPr>
          <p:grpSpPr>
            <a:xfrm>
              <a:off x="1707582" y="3304469"/>
              <a:ext cx="528669" cy="153200"/>
              <a:chOff x="4404545" y="3301592"/>
              <a:chExt cx="782403" cy="129272"/>
            </a:xfrm>
          </p:grpSpPr>
          <p:sp>
            <p:nvSpPr>
              <p:cNvPr id="3265" name="Google Shape;3265;p5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58"/>
            <p:cNvGrpSpPr/>
            <p:nvPr/>
          </p:nvGrpSpPr>
          <p:grpSpPr>
            <a:xfrm>
              <a:off x="1707582" y="2704394"/>
              <a:ext cx="528669" cy="153200"/>
              <a:chOff x="4404545" y="3301592"/>
              <a:chExt cx="782403" cy="129272"/>
            </a:xfrm>
          </p:grpSpPr>
          <p:sp>
            <p:nvSpPr>
              <p:cNvPr id="3268" name="Google Shape;3268;p5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0" name="Google Shape;3270;p58"/>
            <p:cNvGrpSpPr/>
            <p:nvPr/>
          </p:nvGrpSpPr>
          <p:grpSpPr>
            <a:xfrm>
              <a:off x="1707582" y="2904419"/>
              <a:ext cx="528669" cy="153200"/>
              <a:chOff x="4404545" y="3301592"/>
              <a:chExt cx="782403" cy="129272"/>
            </a:xfrm>
          </p:grpSpPr>
          <p:sp>
            <p:nvSpPr>
              <p:cNvPr id="3271" name="Google Shape;3271;p5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3" name="Google Shape;3273;p58"/>
            <p:cNvGrpSpPr/>
            <p:nvPr/>
          </p:nvGrpSpPr>
          <p:grpSpPr>
            <a:xfrm>
              <a:off x="1707582" y="3104444"/>
              <a:ext cx="528669" cy="153200"/>
              <a:chOff x="4404545" y="3301592"/>
              <a:chExt cx="782403" cy="129272"/>
            </a:xfrm>
          </p:grpSpPr>
          <p:sp>
            <p:nvSpPr>
              <p:cNvPr id="3274" name="Google Shape;3274;p5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76" name="Google Shape;3276;p58"/>
          <p:cNvGrpSpPr/>
          <p:nvPr/>
        </p:nvGrpSpPr>
        <p:grpSpPr>
          <a:xfrm>
            <a:off x="2362200" y="2596575"/>
            <a:ext cx="590400" cy="1219200"/>
            <a:chOff x="1676400" y="2600325"/>
            <a:chExt cx="590400" cy="1219200"/>
          </a:xfrm>
        </p:grpSpPr>
        <p:sp>
          <p:nvSpPr>
            <p:cNvPr id="3277" name="Google Shape;3277;p58"/>
            <p:cNvSpPr/>
            <p:nvPr/>
          </p:nvSpPr>
          <p:spPr>
            <a:xfrm>
              <a:off x="1676400" y="2600325"/>
              <a:ext cx="590400" cy="1219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8" name="Google Shape;3278;p58"/>
            <p:cNvGrpSpPr/>
            <p:nvPr/>
          </p:nvGrpSpPr>
          <p:grpSpPr>
            <a:xfrm>
              <a:off x="1707582" y="2704394"/>
              <a:ext cx="528669" cy="153200"/>
              <a:chOff x="4404545" y="3301592"/>
              <a:chExt cx="782403" cy="129272"/>
            </a:xfrm>
          </p:grpSpPr>
          <p:sp>
            <p:nvSpPr>
              <p:cNvPr id="3279" name="Google Shape;3279;p5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1" name="Google Shape;3281;p58"/>
            <p:cNvGrpSpPr/>
            <p:nvPr/>
          </p:nvGrpSpPr>
          <p:grpSpPr>
            <a:xfrm>
              <a:off x="1707582" y="2904419"/>
              <a:ext cx="528669" cy="153200"/>
              <a:chOff x="4404545" y="3301592"/>
              <a:chExt cx="782403" cy="129272"/>
            </a:xfrm>
          </p:grpSpPr>
          <p:sp>
            <p:nvSpPr>
              <p:cNvPr id="3282" name="Google Shape;3282;p5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4" name="Google Shape;3284;p58"/>
          <p:cNvGrpSpPr/>
          <p:nvPr/>
        </p:nvGrpSpPr>
        <p:grpSpPr>
          <a:xfrm>
            <a:off x="3048000" y="2596575"/>
            <a:ext cx="590400" cy="1219200"/>
            <a:chOff x="1676400" y="2600325"/>
            <a:chExt cx="590400" cy="1219200"/>
          </a:xfrm>
        </p:grpSpPr>
        <p:sp>
          <p:nvSpPr>
            <p:cNvPr id="3285" name="Google Shape;3285;p58"/>
            <p:cNvSpPr/>
            <p:nvPr/>
          </p:nvSpPr>
          <p:spPr>
            <a:xfrm>
              <a:off x="1676400" y="2600325"/>
              <a:ext cx="590400" cy="1219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6" name="Google Shape;3286;p58"/>
            <p:cNvGrpSpPr/>
            <p:nvPr/>
          </p:nvGrpSpPr>
          <p:grpSpPr>
            <a:xfrm>
              <a:off x="1707582" y="2704394"/>
              <a:ext cx="528669" cy="153200"/>
              <a:chOff x="4404545" y="3301592"/>
              <a:chExt cx="782403" cy="129272"/>
            </a:xfrm>
          </p:grpSpPr>
          <p:sp>
            <p:nvSpPr>
              <p:cNvPr id="3287" name="Google Shape;3287;p5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9" name="Google Shape;3289;p58"/>
            <p:cNvGrpSpPr/>
            <p:nvPr/>
          </p:nvGrpSpPr>
          <p:grpSpPr>
            <a:xfrm>
              <a:off x="1707582" y="2904419"/>
              <a:ext cx="528669" cy="153200"/>
              <a:chOff x="4404545" y="3301592"/>
              <a:chExt cx="782403" cy="129272"/>
            </a:xfrm>
          </p:grpSpPr>
          <p:sp>
            <p:nvSpPr>
              <p:cNvPr id="3290" name="Google Shape;3290;p5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2" name="Google Shape;3292;p58"/>
            <p:cNvGrpSpPr/>
            <p:nvPr/>
          </p:nvGrpSpPr>
          <p:grpSpPr>
            <a:xfrm>
              <a:off x="1707582" y="3104444"/>
              <a:ext cx="528669" cy="153200"/>
              <a:chOff x="4404545" y="3301592"/>
              <a:chExt cx="782403" cy="129272"/>
            </a:xfrm>
          </p:grpSpPr>
          <p:sp>
            <p:nvSpPr>
              <p:cNvPr id="3293" name="Google Shape;3293;p5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C9DAF8"/>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C9DAF8"/>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5" name="Google Shape;3295;p58"/>
          <p:cNvGrpSpPr/>
          <p:nvPr/>
        </p:nvGrpSpPr>
        <p:grpSpPr>
          <a:xfrm>
            <a:off x="973629" y="1924050"/>
            <a:ext cx="3102960" cy="3092912"/>
            <a:chOff x="1230400" y="410075"/>
            <a:chExt cx="5124625" cy="4728500"/>
          </a:xfrm>
        </p:grpSpPr>
        <p:sp>
          <p:nvSpPr>
            <p:cNvPr id="3296" name="Google Shape;3296;p58"/>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8"/>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8"/>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8"/>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8"/>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8"/>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8"/>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8"/>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8"/>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8"/>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8"/>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8"/>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8"/>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8"/>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8"/>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8"/>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8"/>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8"/>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8"/>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8"/>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8"/>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8"/>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8"/>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8"/>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8"/>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8"/>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8"/>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8"/>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8"/>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8"/>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8"/>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8"/>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8"/>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8"/>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8"/>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0" name="Google Shape;3380;p58"/>
          <p:cNvGrpSpPr/>
          <p:nvPr/>
        </p:nvGrpSpPr>
        <p:grpSpPr>
          <a:xfrm>
            <a:off x="2055597" y="3162824"/>
            <a:ext cx="1963472" cy="1939849"/>
            <a:chOff x="4493997" y="3246474"/>
            <a:chExt cx="1963472" cy="1939849"/>
          </a:xfrm>
        </p:grpSpPr>
        <p:sp>
          <p:nvSpPr>
            <p:cNvPr id="3381" name="Google Shape;3381;p58"/>
            <p:cNvSpPr/>
            <p:nvPr/>
          </p:nvSpPr>
          <p:spPr>
            <a:xfrm>
              <a:off x="5514159" y="4967871"/>
              <a:ext cx="943310" cy="218453"/>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8"/>
            <p:cNvSpPr/>
            <p:nvPr/>
          </p:nvSpPr>
          <p:spPr>
            <a:xfrm>
              <a:off x="5514159" y="4967871"/>
              <a:ext cx="943310" cy="218453"/>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8"/>
            <p:cNvSpPr/>
            <p:nvPr/>
          </p:nvSpPr>
          <p:spPr>
            <a:xfrm>
              <a:off x="5689809" y="3295851"/>
              <a:ext cx="313684" cy="274318"/>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8"/>
            <p:cNvSpPr/>
            <p:nvPr/>
          </p:nvSpPr>
          <p:spPr>
            <a:xfrm>
              <a:off x="5685871" y="3292023"/>
              <a:ext cx="318761" cy="281768"/>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8"/>
            <p:cNvSpPr/>
            <p:nvPr/>
          </p:nvSpPr>
          <p:spPr>
            <a:xfrm>
              <a:off x="5750971" y="3333036"/>
              <a:ext cx="252522" cy="166414"/>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8"/>
            <p:cNvSpPr/>
            <p:nvPr/>
          </p:nvSpPr>
          <p:spPr>
            <a:xfrm>
              <a:off x="5748732" y="3329162"/>
              <a:ext cx="255900" cy="173786"/>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8"/>
            <p:cNvSpPr/>
            <p:nvPr/>
          </p:nvSpPr>
          <p:spPr>
            <a:xfrm>
              <a:off x="5788007" y="3458643"/>
              <a:ext cx="53327" cy="3192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8"/>
            <p:cNvSpPr/>
            <p:nvPr/>
          </p:nvSpPr>
          <p:spPr>
            <a:xfrm>
              <a:off x="5730204" y="3530715"/>
              <a:ext cx="306968" cy="78356"/>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8"/>
            <p:cNvSpPr/>
            <p:nvPr/>
          </p:nvSpPr>
          <p:spPr>
            <a:xfrm>
              <a:off x="5725147" y="3527250"/>
              <a:ext cx="310906" cy="854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8"/>
            <p:cNvSpPr/>
            <p:nvPr/>
          </p:nvSpPr>
          <p:spPr>
            <a:xfrm>
              <a:off x="5507423" y="4189096"/>
              <a:ext cx="82508" cy="134505"/>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8"/>
            <p:cNvSpPr/>
            <p:nvPr/>
          </p:nvSpPr>
          <p:spPr>
            <a:xfrm>
              <a:off x="5502386" y="4185222"/>
              <a:ext cx="88105" cy="14195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8"/>
            <p:cNvSpPr/>
            <p:nvPr/>
          </p:nvSpPr>
          <p:spPr>
            <a:xfrm>
              <a:off x="5468707" y="3972093"/>
              <a:ext cx="130219" cy="240125"/>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8"/>
            <p:cNvSpPr/>
            <p:nvPr/>
          </p:nvSpPr>
          <p:spPr>
            <a:xfrm>
              <a:off x="5464230" y="3968265"/>
              <a:ext cx="139733" cy="247480"/>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8"/>
            <p:cNvSpPr/>
            <p:nvPr/>
          </p:nvSpPr>
          <p:spPr>
            <a:xfrm>
              <a:off x="5697664" y="5014286"/>
              <a:ext cx="167795" cy="89807"/>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8"/>
            <p:cNvSpPr/>
            <p:nvPr/>
          </p:nvSpPr>
          <p:spPr>
            <a:xfrm>
              <a:off x="5695985" y="5010758"/>
              <a:ext cx="167795" cy="96863"/>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8"/>
            <p:cNvSpPr/>
            <p:nvPr/>
          </p:nvSpPr>
          <p:spPr>
            <a:xfrm>
              <a:off x="5698783" y="5024476"/>
              <a:ext cx="158261" cy="79616"/>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8"/>
            <p:cNvSpPr/>
            <p:nvPr/>
          </p:nvSpPr>
          <p:spPr>
            <a:xfrm>
              <a:off x="5695985" y="5020759"/>
              <a:ext cx="166676" cy="86861"/>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8"/>
            <p:cNvSpPr/>
            <p:nvPr/>
          </p:nvSpPr>
          <p:spPr>
            <a:xfrm>
              <a:off x="6006291" y="5028004"/>
              <a:ext cx="111131" cy="6237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8"/>
            <p:cNvSpPr/>
            <p:nvPr/>
          </p:nvSpPr>
          <p:spPr>
            <a:xfrm>
              <a:off x="6001794" y="5024208"/>
              <a:ext cx="117866" cy="7013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8"/>
            <p:cNvSpPr/>
            <p:nvPr/>
          </p:nvSpPr>
          <p:spPr>
            <a:xfrm>
              <a:off x="6010768" y="5058953"/>
              <a:ext cx="102156" cy="31421"/>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8"/>
            <p:cNvSpPr/>
            <p:nvPr/>
          </p:nvSpPr>
          <p:spPr>
            <a:xfrm>
              <a:off x="6006291" y="5055252"/>
              <a:ext cx="111690" cy="39092"/>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8"/>
            <p:cNvSpPr/>
            <p:nvPr/>
          </p:nvSpPr>
          <p:spPr>
            <a:xfrm>
              <a:off x="5636682" y="4089619"/>
              <a:ext cx="523373" cy="974122"/>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8"/>
            <p:cNvSpPr/>
            <p:nvPr/>
          </p:nvSpPr>
          <p:spPr>
            <a:xfrm>
              <a:off x="5633124" y="4085729"/>
              <a:ext cx="528629" cy="981650"/>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8"/>
            <p:cNvSpPr/>
            <p:nvPr/>
          </p:nvSpPr>
          <p:spPr>
            <a:xfrm>
              <a:off x="5902476" y="4320971"/>
              <a:ext cx="32000" cy="155279"/>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8"/>
            <p:cNvSpPr/>
            <p:nvPr/>
          </p:nvSpPr>
          <p:spPr>
            <a:xfrm>
              <a:off x="5918746" y="4332122"/>
              <a:ext cx="81389" cy="30539"/>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8"/>
            <p:cNvSpPr/>
            <p:nvPr/>
          </p:nvSpPr>
          <p:spPr>
            <a:xfrm>
              <a:off x="6062396" y="4552134"/>
              <a:ext cx="63440" cy="19298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8"/>
            <p:cNvSpPr/>
            <p:nvPr/>
          </p:nvSpPr>
          <p:spPr>
            <a:xfrm>
              <a:off x="6233549" y="3454800"/>
              <a:ext cx="101037" cy="142333"/>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8"/>
            <p:cNvSpPr/>
            <p:nvPr/>
          </p:nvSpPr>
          <p:spPr>
            <a:xfrm>
              <a:off x="6234108" y="3451209"/>
              <a:ext cx="104954" cy="149641"/>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8"/>
            <p:cNvSpPr/>
            <p:nvPr/>
          </p:nvSpPr>
          <p:spPr>
            <a:xfrm>
              <a:off x="6266668" y="3491702"/>
              <a:ext cx="81369" cy="7580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8"/>
            <p:cNvSpPr/>
            <p:nvPr/>
          </p:nvSpPr>
          <p:spPr>
            <a:xfrm>
              <a:off x="6261611" y="3487906"/>
              <a:ext cx="86986" cy="83223"/>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8"/>
            <p:cNvSpPr/>
            <p:nvPr/>
          </p:nvSpPr>
          <p:spPr>
            <a:xfrm>
              <a:off x="6238046" y="3581556"/>
              <a:ext cx="61741" cy="46541"/>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8"/>
            <p:cNvSpPr/>
            <p:nvPr/>
          </p:nvSpPr>
          <p:spPr>
            <a:xfrm>
              <a:off x="6233549" y="3578106"/>
              <a:ext cx="71295" cy="53518"/>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8"/>
            <p:cNvSpPr/>
            <p:nvPr/>
          </p:nvSpPr>
          <p:spPr>
            <a:xfrm>
              <a:off x="5483298" y="3569381"/>
              <a:ext cx="833879" cy="578529"/>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8"/>
            <p:cNvSpPr/>
            <p:nvPr/>
          </p:nvSpPr>
          <p:spPr>
            <a:xfrm>
              <a:off x="5478821" y="3565727"/>
              <a:ext cx="840614" cy="5859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8"/>
            <p:cNvSpPr/>
            <p:nvPr/>
          </p:nvSpPr>
          <p:spPr>
            <a:xfrm>
              <a:off x="6044447" y="3880554"/>
              <a:ext cx="44352" cy="30964"/>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8"/>
            <p:cNvSpPr/>
            <p:nvPr/>
          </p:nvSpPr>
          <p:spPr>
            <a:xfrm>
              <a:off x="5786888" y="3925662"/>
              <a:ext cx="232335" cy="152129"/>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8"/>
            <p:cNvSpPr/>
            <p:nvPr/>
          </p:nvSpPr>
          <p:spPr>
            <a:xfrm>
              <a:off x="5756027" y="3974739"/>
              <a:ext cx="103255" cy="68560"/>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8"/>
            <p:cNvSpPr/>
            <p:nvPr/>
          </p:nvSpPr>
          <p:spPr>
            <a:xfrm>
              <a:off x="5529309" y="4081665"/>
              <a:ext cx="94861" cy="242597"/>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8"/>
            <p:cNvSpPr/>
            <p:nvPr/>
          </p:nvSpPr>
          <p:spPr>
            <a:xfrm>
              <a:off x="5525392" y="4078216"/>
              <a:ext cx="102696" cy="249842"/>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8"/>
            <p:cNvSpPr/>
            <p:nvPr/>
          </p:nvSpPr>
          <p:spPr>
            <a:xfrm>
              <a:off x="6211662" y="3747907"/>
              <a:ext cx="56705" cy="103036"/>
            </a:xfrm>
            <a:custGeom>
              <a:avLst/>
              <a:gdLst/>
              <a:ahLst/>
              <a:cxnLst/>
              <a:rect l="l" t="t" r="r" b="b"/>
              <a:pathLst>
                <a:path w="2837" h="6542" extrusionOk="0">
                  <a:moveTo>
                    <a:pt x="1" y="0"/>
                  </a:moveTo>
                  <a:lnTo>
                    <a:pt x="2836" y="6542"/>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8"/>
            <p:cNvSpPr/>
            <p:nvPr/>
          </p:nvSpPr>
          <p:spPr>
            <a:xfrm>
              <a:off x="6206046" y="3744253"/>
              <a:ext cx="67358" cy="110581"/>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8"/>
            <p:cNvSpPr/>
            <p:nvPr/>
          </p:nvSpPr>
          <p:spPr>
            <a:xfrm>
              <a:off x="5601144" y="4224660"/>
              <a:ext cx="17769" cy="56968"/>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8"/>
            <p:cNvSpPr/>
            <p:nvPr/>
          </p:nvSpPr>
          <p:spPr>
            <a:xfrm>
              <a:off x="5596647" y="4221037"/>
              <a:ext cx="26403" cy="64244"/>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8"/>
            <p:cNvSpPr/>
            <p:nvPr/>
          </p:nvSpPr>
          <p:spPr>
            <a:xfrm>
              <a:off x="5570843" y="4243339"/>
              <a:ext cx="42793" cy="72781"/>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8"/>
            <p:cNvSpPr/>
            <p:nvPr/>
          </p:nvSpPr>
          <p:spPr>
            <a:xfrm>
              <a:off x="5568045" y="4239606"/>
              <a:ext cx="46031" cy="8021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8"/>
            <p:cNvSpPr/>
            <p:nvPr/>
          </p:nvSpPr>
          <p:spPr>
            <a:xfrm>
              <a:off x="5584315" y="4258097"/>
              <a:ext cx="14611" cy="45549"/>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8"/>
            <p:cNvSpPr/>
            <p:nvPr/>
          </p:nvSpPr>
          <p:spPr>
            <a:xfrm>
              <a:off x="6141526" y="3778352"/>
              <a:ext cx="14611" cy="141136"/>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8"/>
            <p:cNvSpPr/>
            <p:nvPr/>
          </p:nvSpPr>
          <p:spPr>
            <a:xfrm>
              <a:off x="6143765" y="3794244"/>
              <a:ext cx="30321" cy="82876"/>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8"/>
            <p:cNvSpPr/>
            <p:nvPr/>
          </p:nvSpPr>
          <p:spPr>
            <a:xfrm>
              <a:off x="5608440" y="3789393"/>
              <a:ext cx="14611" cy="159280"/>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8"/>
            <p:cNvSpPr/>
            <p:nvPr/>
          </p:nvSpPr>
          <p:spPr>
            <a:xfrm>
              <a:off x="4496255" y="4967871"/>
              <a:ext cx="943290" cy="218453"/>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8"/>
            <p:cNvSpPr/>
            <p:nvPr/>
          </p:nvSpPr>
          <p:spPr>
            <a:xfrm>
              <a:off x="4496255" y="4967871"/>
              <a:ext cx="943290" cy="218453"/>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8"/>
            <p:cNvSpPr/>
            <p:nvPr/>
          </p:nvSpPr>
          <p:spPr>
            <a:xfrm>
              <a:off x="5142691" y="3473652"/>
              <a:ext cx="101017" cy="147357"/>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8"/>
            <p:cNvSpPr/>
            <p:nvPr/>
          </p:nvSpPr>
          <p:spPr>
            <a:xfrm>
              <a:off x="5139313" y="3469778"/>
              <a:ext cx="109452" cy="154949"/>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8"/>
            <p:cNvSpPr/>
            <p:nvPr/>
          </p:nvSpPr>
          <p:spPr>
            <a:xfrm>
              <a:off x="5212268" y="3601983"/>
              <a:ext cx="276667" cy="315394"/>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8"/>
            <p:cNvSpPr/>
            <p:nvPr/>
          </p:nvSpPr>
          <p:spPr>
            <a:xfrm>
              <a:off x="5207211" y="3598392"/>
              <a:ext cx="280045" cy="322859"/>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8"/>
            <p:cNvSpPr/>
            <p:nvPr/>
          </p:nvSpPr>
          <p:spPr>
            <a:xfrm>
              <a:off x="4921589" y="3318105"/>
              <a:ext cx="235713" cy="215539"/>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8"/>
            <p:cNvSpPr/>
            <p:nvPr/>
          </p:nvSpPr>
          <p:spPr>
            <a:xfrm>
              <a:off x="4850894" y="3250459"/>
              <a:ext cx="322119" cy="241589"/>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8"/>
            <p:cNvSpPr/>
            <p:nvPr/>
          </p:nvSpPr>
          <p:spPr>
            <a:xfrm>
              <a:off x="4866044" y="3246474"/>
              <a:ext cx="307528" cy="249401"/>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8"/>
            <p:cNvSpPr/>
            <p:nvPr/>
          </p:nvSpPr>
          <p:spPr>
            <a:xfrm>
              <a:off x="5029342" y="3398588"/>
              <a:ext cx="58943" cy="63236"/>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8"/>
            <p:cNvSpPr/>
            <p:nvPr/>
          </p:nvSpPr>
          <p:spPr>
            <a:xfrm>
              <a:off x="4899703" y="3508775"/>
              <a:ext cx="205412" cy="60953"/>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8"/>
            <p:cNvSpPr/>
            <p:nvPr/>
          </p:nvSpPr>
          <p:spPr>
            <a:xfrm>
              <a:off x="4894666" y="3505152"/>
              <a:ext cx="215505" cy="68402"/>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8"/>
            <p:cNvSpPr/>
            <p:nvPr/>
          </p:nvSpPr>
          <p:spPr>
            <a:xfrm>
              <a:off x="4673005" y="5016003"/>
              <a:ext cx="184085" cy="82026"/>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8"/>
            <p:cNvSpPr/>
            <p:nvPr/>
          </p:nvSpPr>
          <p:spPr>
            <a:xfrm>
              <a:off x="4672445" y="5012538"/>
              <a:ext cx="180707" cy="89334"/>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8"/>
            <p:cNvSpPr/>
            <p:nvPr/>
          </p:nvSpPr>
          <p:spPr>
            <a:xfrm>
              <a:off x="4675823" y="5027122"/>
              <a:ext cx="167795" cy="70907"/>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8"/>
            <p:cNvSpPr/>
            <p:nvPr/>
          </p:nvSpPr>
          <p:spPr>
            <a:xfrm>
              <a:off x="4672445" y="5023468"/>
              <a:ext cx="176230" cy="78404"/>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8"/>
            <p:cNvSpPr/>
            <p:nvPr/>
          </p:nvSpPr>
          <p:spPr>
            <a:xfrm>
              <a:off x="5085447" y="5016003"/>
              <a:ext cx="184085" cy="82026"/>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8"/>
            <p:cNvSpPr/>
            <p:nvPr/>
          </p:nvSpPr>
          <p:spPr>
            <a:xfrm>
              <a:off x="5089384" y="5012538"/>
              <a:ext cx="180707" cy="89334"/>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8"/>
            <p:cNvSpPr/>
            <p:nvPr/>
          </p:nvSpPr>
          <p:spPr>
            <a:xfrm>
              <a:off x="5098918" y="5027122"/>
              <a:ext cx="167795" cy="70907"/>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8"/>
            <p:cNvSpPr/>
            <p:nvPr/>
          </p:nvSpPr>
          <p:spPr>
            <a:xfrm>
              <a:off x="5093862" y="5023468"/>
              <a:ext cx="176230" cy="78404"/>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8"/>
            <p:cNvSpPr/>
            <p:nvPr/>
          </p:nvSpPr>
          <p:spPr>
            <a:xfrm>
              <a:off x="4751016" y="4014098"/>
              <a:ext cx="492132" cy="1049438"/>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8"/>
            <p:cNvSpPr/>
            <p:nvPr/>
          </p:nvSpPr>
          <p:spPr>
            <a:xfrm>
              <a:off x="4747078" y="4010223"/>
              <a:ext cx="501127" cy="1057156"/>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8"/>
            <p:cNvSpPr/>
            <p:nvPr/>
          </p:nvSpPr>
          <p:spPr>
            <a:xfrm>
              <a:off x="4969859" y="4227227"/>
              <a:ext cx="62861" cy="88090"/>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8"/>
            <p:cNvSpPr/>
            <p:nvPr/>
          </p:nvSpPr>
          <p:spPr>
            <a:xfrm>
              <a:off x="4494576" y="3611717"/>
              <a:ext cx="288999" cy="42671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8"/>
            <p:cNvSpPr/>
            <p:nvPr/>
          </p:nvSpPr>
          <p:spPr>
            <a:xfrm>
              <a:off x="4493997" y="3607732"/>
              <a:ext cx="294076" cy="434464"/>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8"/>
            <p:cNvSpPr/>
            <p:nvPr/>
          </p:nvSpPr>
          <p:spPr>
            <a:xfrm>
              <a:off x="4733607" y="3988441"/>
              <a:ext cx="97659" cy="79506"/>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8"/>
            <p:cNvSpPr/>
            <p:nvPr/>
          </p:nvSpPr>
          <p:spPr>
            <a:xfrm>
              <a:off x="4729130" y="3984740"/>
              <a:ext cx="101017" cy="86846"/>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8"/>
            <p:cNvSpPr/>
            <p:nvPr/>
          </p:nvSpPr>
          <p:spPr>
            <a:xfrm>
              <a:off x="4761110" y="3998175"/>
              <a:ext cx="43793" cy="45171"/>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8"/>
            <p:cNvSpPr/>
            <p:nvPr/>
          </p:nvSpPr>
          <p:spPr>
            <a:xfrm>
              <a:off x="4756053" y="3994284"/>
              <a:ext cx="52207" cy="52542"/>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8"/>
            <p:cNvSpPr/>
            <p:nvPr/>
          </p:nvSpPr>
          <p:spPr>
            <a:xfrm>
              <a:off x="4748757" y="3546118"/>
              <a:ext cx="481499" cy="515954"/>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8"/>
            <p:cNvSpPr/>
            <p:nvPr/>
          </p:nvSpPr>
          <p:spPr>
            <a:xfrm>
              <a:off x="4744280" y="3542732"/>
              <a:ext cx="490453" cy="523121"/>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8"/>
            <p:cNvSpPr/>
            <p:nvPr/>
          </p:nvSpPr>
          <p:spPr>
            <a:xfrm>
              <a:off x="5215066" y="3624096"/>
              <a:ext cx="249744" cy="299014"/>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8"/>
            <p:cNvSpPr/>
            <p:nvPr/>
          </p:nvSpPr>
          <p:spPr>
            <a:xfrm>
              <a:off x="5210029" y="3620379"/>
              <a:ext cx="260377" cy="306621"/>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3" name="Google Shape;3463;p58"/>
          <p:cNvSpPr/>
          <p:nvPr/>
        </p:nvSpPr>
        <p:spPr>
          <a:xfrm>
            <a:off x="3890774" y="3926213"/>
            <a:ext cx="645896" cy="1069976"/>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67"/>
        <p:cNvGrpSpPr/>
        <p:nvPr/>
      </p:nvGrpSpPr>
      <p:grpSpPr>
        <a:xfrm>
          <a:off x="0" y="0"/>
          <a:ext cx="0" cy="0"/>
          <a:chOff x="0" y="0"/>
          <a:chExt cx="0" cy="0"/>
        </a:xfrm>
      </p:grpSpPr>
      <p:sp>
        <p:nvSpPr>
          <p:cNvPr id="3468" name="Google Shape;3468;p59"/>
          <p:cNvSpPr txBox="1">
            <a:spLocks noGrp="1"/>
          </p:cNvSpPr>
          <p:nvPr>
            <p:ph type="title"/>
          </p:nvPr>
        </p:nvSpPr>
        <p:spPr>
          <a:xfrm>
            <a:off x="4172025" y="1688200"/>
            <a:ext cx="3762300" cy="1169400"/>
          </a:xfrm>
          <a:prstGeom prst="rect">
            <a:avLst/>
          </a:prstGeom>
          <a:solidFill>
            <a:srgbClr val="009DFF">
              <a:alpha val="6425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rPr>
              <a:t>Agile Framework</a:t>
            </a:r>
            <a:endParaRPr sz="3500">
              <a:solidFill>
                <a:srgbClr val="FFFFFF"/>
              </a:solidFill>
            </a:endParaRPr>
          </a:p>
        </p:txBody>
      </p:sp>
      <p:sp>
        <p:nvSpPr>
          <p:cNvPr id="3469" name="Google Shape;3469;p59"/>
          <p:cNvSpPr txBox="1">
            <a:spLocks noGrp="1"/>
          </p:cNvSpPr>
          <p:nvPr>
            <p:ph type="title" idx="2"/>
          </p:nvPr>
        </p:nvSpPr>
        <p:spPr>
          <a:xfrm>
            <a:off x="4171950" y="285750"/>
            <a:ext cx="3762300" cy="1402200"/>
          </a:xfrm>
          <a:prstGeom prst="rect">
            <a:avLst/>
          </a:prstGeom>
          <a:solidFill>
            <a:srgbClr val="009DFF">
              <a:alpha val="6425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5000">
                <a:solidFill>
                  <a:srgbClr val="FFFFFF"/>
                </a:solidFill>
              </a:rPr>
              <a:t>eXtreme Programming</a:t>
            </a:r>
            <a:endParaRPr sz="5000">
              <a:solidFill>
                <a:srgbClr val="FFFFFF"/>
              </a:solidFill>
            </a:endParaRPr>
          </a:p>
        </p:txBody>
      </p:sp>
      <p:grpSp>
        <p:nvGrpSpPr>
          <p:cNvPr id="3470" name="Google Shape;3470;p59"/>
          <p:cNvGrpSpPr/>
          <p:nvPr/>
        </p:nvGrpSpPr>
        <p:grpSpPr>
          <a:xfrm>
            <a:off x="1103016" y="876283"/>
            <a:ext cx="3154750" cy="3954742"/>
            <a:chOff x="1260950" y="-166737"/>
            <a:chExt cx="5129675" cy="5643987"/>
          </a:xfrm>
        </p:grpSpPr>
        <p:sp>
          <p:nvSpPr>
            <p:cNvPr id="3471" name="Google Shape;3471;p59"/>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9"/>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9"/>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9"/>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9"/>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9"/>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9"/>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9"/>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9"/>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9"/>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9"/>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9"/>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9"/>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9"/>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9"/>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9"/>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9"/>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9"/>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9"/>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9"/>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9"/>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9"/>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9"/>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9"/>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9"/>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9"/>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9"/>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9"/>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9"/>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9"/>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9"/>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9"/>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9"/>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9"/>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9"/>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9"/>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9"/>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9"/>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9"/>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9"/>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9"/>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9"/>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9"/>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9"/>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9"/>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9"/>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9"/>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9"/>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9"/>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9"/>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9"/>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9"/>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9"/>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9"/>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9"/>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9"/>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9"/>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9"/>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9"/>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9"/>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9"/>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9"/>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9"/>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9"/>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9"/>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9"/>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9"/>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9"/>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9"/>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9"/>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9"/>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9"/>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9"/>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9"/>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9"/>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9"/>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9"/>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9"/>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9"/>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9"/>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9"/>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9"/>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9"/>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9"/>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9"/>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9"/>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9"/>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9"/>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9"/>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9"/>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9"/>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9"/>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9"/>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9"/>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9"/>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9"/>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9"/>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9"/>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9"/>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52"/>
        <p:cNvGrpSpPr/>
        <p:nvPr/>
      </p:nvGrpSpPr>
      <p:grpSpPr>
        <a:xfrm>
          <a:off x="0" y="0"/>
          <a:ext cx="0" cy="0"/>
          <a:chOff x="0" y="0"/>
          <a:chExt cx="0" cy="0"/>
        </a:xfrm>
      </p:grpSpPr>
      <p:sp>
        <p:nvSpPr>
          <p:cNvPr id="3653" name="Google Shape;3653;p60"/>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User Epics</a:t>
            </a:r>
            <a:endParaRPr/>
          </a:p>
        </p:txBody>
      </p:sp>
      <p:pic>
        <p:nvPicPr>
          <p:cNvPr id="3654" name="Google Shape;3654;p60"/>
          <p:cNvPicPr preferRelativeResize="0"/>
          <p:nvPr/>
        </p:nvPicPr>
        <p:blipFill>
          <a:blip r:embed="rId3">
            <a:alphaModFix/>
          </a:blip>
          <a:stretch>
            <a:fillRect/>
          </a:stretch>
        </p:blipFill>
        <p:spPr>
          <a:xfrm>
            <a:off x="657225" y="1341450"/>
            <a:ext cx="3887775" cy="3887775"/>
          </a:xfrm>
          <a:prstGeom prst="rect">
            <a:avLst/>
          </a:prstGeom>
          <a:noFill/>
          <a:ln>
            <a:noFill/>
          </a:ln>
        </p:spPr>
      </p:pic>
      <p:sp>
        <p:nvSpPr>
          <p:cNvPr id="3655" name="Google Shape;3655;p60"/>
          <p:cNvSpPr txBox="1"/>
          <p:nvPr/>
        </p:nvSpPr>
        <p:spPr>
          <a:xfrm>
            <a:off x="4876800" y="1485900"/>
            <a:ext cx="2991000" cy="58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Identify unique sets of user stories, and combine them into epics.</a:t>
            </a:r>
            <a:endParaRPr/>
          </a:p>
          <a:p>
            <a:pPr marL="0" lvl="0" indent="0" algn="l" rtl="0">
              <a:spcBef>
                <a:spcPts val="0"/>
              </a:spcBef>
              <a:spcAft>
                <a:spcPts val="0"/>
              </a:spcAft>
              <a:buNone/>
            </a:pPr>
            <a:endParaRPr/>
          </a:p>
          <a:p>
            <a:pPr marL="0" lvl="0" indent="0" algn="l" rtl="0">
              <a:spcBef>
                <a:spcPts val="0"/>
              </a:spcBef>
              <a:spcAft>
                <a:spcPts val="0"/>
              </a:spcAft>
              <a:buNone/>
            </a:pPr>
            <a:r>
              <a:rPr lang="en"/>
              <a:t>If multiple user stories/use cases relate to a ‘Manager’ user, then they should be collected into the manager epic.</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59"/>
        <p:cNvGrpSpPr/>
        <p:nvPr/>
      </p:nvGrpSpPr>
      <p:grpSpPr>
        <a:xfrm>
          <a:off x="0" y="0"/>
          <a:ext cx="0" cy="0"/>
          <a:chOff x="0" y="0"/>
          <a:chExt cx="0" cy="0"/>
        </a:xfrm>
      </p:grpSpPr>
      <p:sp>
        <p:nvSpPr>
          <p:cNvPr id="3660" name="Google Shape;3660;p61"/>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Paired Programming</a:t>
            </a:r>
            <a:endParaRPr/>
          </a:p>
        </p:txBody>
      </p:sp>
      <p:pic>
        <p:nvPicPr>
          <p:cNvPr id="3661" name="Google Shape;3661;p61"/>
          <p:cNvPicPr preferRelativeResize="0"/>
          <p:nvPr/>
        </p:nvPicPr>
        <p:blipFill rotWithShape="1">
          <a:blip r:embed="rId3">
            <a:alphaModFix/>
          </a:blip>
          <a:srcRect/>
          <a:stretch/>
        </p:blipFill>
        <p:spPr>
          <a:xfrm>
            <a:off x="657225" y="1341450"/>
            <a:ext cx="3887775" cy="3887775"/>
          </a:xfrm>
          <a:prstGeom prst="rect">
            <a:avLst/>
          </a:prstGeom>
          <a:noFill/>
          <a:ln>
            <a:noFill/>
          </a:ln>
        </p:spPr>
      </p:pic>
      <p:sp>
        <p:nvSpPr>
          <p:cNvPr id="3662" name="Google Shape;3662;p61"/>
          <p:cNvSpPr txBox="1"/>
          <p:nvPr/>
        </p:nvSpPr>
        <p:spPr>
          <a:xfrm>
            <a:off x="4876800" y="1485900"/>
            <a:ext cx="2991000" cy="58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Paired programming is the process of two developers working on a specific piece of code or feature together.</a:t>
            </a:r>
            <a:endParaRPr/>
          </a:p>
          <a:p>
            <a:pPr marL="0" lvl="0" indent="0" algn="l" rtl="0">
              <a:spcBef>
                <a:spcPts val="0"/>
              </a:spcBef>
              <a:spcAft>
                <a:spcPts val="0"/>
              </a:spcAft>
              <a:buNone/>
            </a:pPr>
            <a:endParaRPr/>
          </a:p>
          <a:p>
            <a:pPr marL="0" lvl="0" indent="0" algn="l" rtl="0">
              <a:spcBef>
                <a:spcPts val="0"/>
              </a:spcBef>
              <a:spcAft>
                <a:spcPts val="0"/>
              </a:spcAft>
              <a:buNone/>
            </a:pPr>
            <a:r>
              <a:rPr lang="en" b="1"/>
              <a:t>Pilot</a:t>
            </a:r>
            <a:endParaRPr b="1"/>
          </a:p>
          <a:p>
            <a:pPr marL="0" lvl="0" indent="0" algn="l" rtl="0">
              <a:spcBef>
                <a:spcPts val="0"/>
              </a:spcBef>
              <a:spcAft>
                <a:spcPts val="0"/>
              </a:spcAft>
              <a:buNone/>
            </a:pPr>
            <a:r>
              <a:rPr lang="en"/>
              <a:t>The pilot is focused on the immediate needs of the code and is the one who writes it.</a:t>
            </a:r>
            <a:endParaRPr/>
          </a:p>
          <a:p>
            <a:pPr marL="0" lvl="0" indent="0" algn="l" rtl="0">
              <a:spcBef>
                <a:spcPts val="0"/>
              </a:spcBef>
              <a:spcAft>
                <a:spcPts val="0"/>
              </a:spcAft>
              <a:buNone/>
            </a:pPr>
            <a:endParaRPr/>
          </a:p>
          <a:p>
            <a:pPr marL="0" lvl="0" indent="0" algn="l" rtl="0">
              <a:spcBef>
                <a:spcPts val="0"/>
              </a:spcBef>
              <a:spcAft>
                <a:spcPts val="0"/>
              </a:spcAft>
              <a:buNone/>
            </a:pPr>
            <a:r>
              <a:rPr lang="en" b="1"/>
              <a:t>Navigator</a:t>
            </a:r>
            <a:endParaRPr b="1"/>
          </a:p>
          <a:p>
            <a:pPr marL="0" lvl="0" indent="0" algn="l" rtl="0">
              <a:spcBef>
                <a:spcPts val="0"/>
              </a:spcBef>
              <a:spcAft>
                <a:spcPts val="0"/>
              </a:spcAft>
              <a:buNone/>
            </a:pPr>
            <a:r>
              <a:rPr lang="en"/>
              <a:t>The navigator should be focused on the bigger picture and how it will fit in the greater project.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66"/>
        <p:cNvGrpSpPr/>
        <p:nvPr/>
      </p:nvGrpSpPr>
      <p:grpSpPr>
        <a:xfrm>
          <a:off x="0" y="0"/>
          <a:ext cx="0" cy="0"/>
          <a:chOff x="0" y="0"/>
          <a:chExt cx="0" cy="0"/>
        </a:xfrm>
      </p:grpSpPr>
      <p:grpSp>
        <p:nvGrpSpPr>
          <p:cNvPr id="3667" name="Google Shape;3667;p62"/>
          <p:cNvGrpSpPr/>
          <p:nvPr/>
        </p:nvGrpSpPr>
        <p:grpSpPr>
          <a:xfrm>
            <a:off x="1097209" y="1552586"/>
            <a:ext cx="3627304" cy="3311153"/>
            <a:chOff x="1338075" y="463925"/>
            <a:chExt cx="5022575" cy="4585450"/>
          </a:xfrm>
        </p:grpSpPr>
        <p:sp>
          <p:nvSpPr>
            <p:cNvPr id="3668" name="Google Shape;3668;p62"/>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2"/>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2"/>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2"/>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2"/>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2"/>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2"/>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2"/>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2"/>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2"/>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2"/>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2"/>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2"/>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2"/>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2"/>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2"/>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2"/>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2"/>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2"/>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2"/>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2"/>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2"/>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2"/>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2"/>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2"/>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2"/>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2"/>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2"/>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2"/>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2"/>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2"/>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2"/>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2"/>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2"/>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2"/>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2"/>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2"/>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2"/>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2"/>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2"/>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2"/>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2"/>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2"/>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2"/>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2"/>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2"/>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2"/>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2"/>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2"/>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2"/>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2"/>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2"/>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2"/>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2"/>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2"/>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2"/>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2"/>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2"/>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2"/>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2"/>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2"/>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2"/>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2"/>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2"/>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2"/>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2"/>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2"/>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2"/>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2"/>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2"/>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2"/>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2"/>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2"/>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2"/>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2"/>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2"/>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2"/>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2"/>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2"/>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2"/>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2"/>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2"/>
            <p:cNvSpPr/>
            <p:nvPr/>
          </p:nvSpPr>
          <p:spPr>
            <a:xfrm>
              <a:off x="4690725" y="1282000"/>
              <a:ext cx="57900" cy="58700"/>
            </a:xfrm>
            <a:custGeom>
              <a:avLst/>
              <a:gdLst/>
              <a:ahLst/>
              <a:cxnLst/>
              <a:rect l="l" t="t" r="r" b="b"/>
              <a:pathLst>
                <a:path w="2316" h="2348" extrusionOk="0">
                  <a:moveTo>
                    <a:pt x="1" y="2347"/>
                  </a:moveTo>
                  <a:lnTo>
                    <a:pt x="2315" y="1"/>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2"/>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2"/>
            <p:cNvSpPr/>
            <p:nvPr/>
          </p:nvSpPr>
          <p:spPr>
            <a:xfrm>
              <a:off x="4434375" y="1175925"/>
              <a:ext cx="30575" cy="68325"/>
            </a:xfrm>
            <a:custGeom>
              <a:avLst/>
              <a:gdLst/>
              <a:ahLst/>
              <a:cxnLst/>
              <a:rect l="l" t="t" r="r" b="b"/>
              <a:pathLst>
                <a:path w="1223" h="2733" extrusionOk="0">
                  <a:moveTo>
                    <a:pt x="1" y="2733"/>
                  </a:moveTo>
                  <a:lnTo>
                    <a:pt x="1222" y="1"/>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2"/>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2"/>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2"/>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2"/>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2"/>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2"/>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2"/>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2"/>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2"/>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2"/>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2"/>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2"/>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2"/>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2"/>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2"/>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2"/>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2"/>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2"/>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2"/>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2"/>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2"/>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2"/>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2"/>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2"/>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2"/>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2"/>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2"/>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2"/>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2"/>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2"/>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2"/>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2"/>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2"/>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2"/>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2"/>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2"/>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2"/>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2"/>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2"/>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2"/>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2"/>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2"/>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2"/>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2"/>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2"/>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2"/>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2"/>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2"/>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2"/>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2"/>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2"/>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2"/>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2"/>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2"/>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2"/>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2"/>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2"/>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2"/>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2"/>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2"/>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2"/>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2"/>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2"/>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2"/>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2"/>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2"/>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2"/>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2"/>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2"/>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2"/>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2"/>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2"/>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2"/>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2"/>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2"/>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2"/>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2"/>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2"/>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2"/>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2"/>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2"/>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2"/>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2"/>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2"/>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2"/>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2"/>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2"/>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2"/>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2"/>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2"/>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2"/>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2"/>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2"/>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2"/>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2"/>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2"/>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2"/>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2"/>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2"/>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2"/>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2"/>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2"/>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2"/>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2"/>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2"/>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2"/>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2"/>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2"/>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2"/>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2"/>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2"/>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2"/>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2"/>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2"/>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2"/>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2"/>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2"/>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2"/>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2"/>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2"/>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2"/>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2"/>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2"/>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2"/>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2"/>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2"/>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2"/>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2"/>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2"/>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2"/>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2"/>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2"/>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2"/>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2"/>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2"/>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2"/>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2"/>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2"/>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2"/>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2"/>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2"/>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2"/>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2"/>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2"/>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2"/>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2"/>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2"/>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2"/>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2"/>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2"/>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2"/>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2"/>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2"/>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2"/>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2"/>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2"/>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2"/>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2"/>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2"/>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2"/>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2"/>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2"/>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2"/>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2"/>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2"/>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2"/>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2"/>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2"/>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2"/>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2"/>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2"/>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2"/>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2"/>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2"/>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2"/>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2"/>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2"/>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2"/>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2"/>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2"/>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2" name="Google Shape;3932;p62"/>
          <p:cNvSpPr txBox="1">
            <a:spLocks noGrp="1"/>
          </p:cNvSpPr>
          <p:nvPr>
            <p:ph type="title"/>
          </p:nvPr>
        </p:nvSpPr>
        <p:spPr>
          <a:xfrm>
            <a:off x="4172025" y="1828350"/>
            <a:ext cx="3762300" cy="1029300"/>
          </a:xfrm>
          <a:prstGeom prst="rect">
            <a:avLst/>
          </a:prstGeom>
          <a:solidFill>
            <a:srgbClr val="009DFF">
              <a:alpha val="6425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rPr>
              <a:t>Agile Toolset</a:t>
            </a:r>
            <a:endParaRPr sz="3500">
              <a:solidFill>
                <a:srgbClr val="FFFFFF"/>
              </a:solidFill>
            </a:endParaRPr>
          </a:p>
        </p:txBody>
      </p:sp>
      <p:sp>
        <p:nvSpPr>
          <p:cNvPr id="3933" name="Google Shape;3933;p62"/>
          <p:cNvSpPr txBox="1">
            <a:spLocks noGrp="1"/>
          </p:cNvSpPr>
          <p:nvPr>
            <p:ph type="title" idx="2"/>
          </p:nvPr>
        </p:nvSpPr>
        <p:spPr>
          <a:xfrm>
            <a:off x="4171950" y="285750"/>
            <a:ext cx="3762300" cy="1542600"/>
          </a:xfrm>
          <a:prstGeom prst="rect">
            <a:avLst/>
          </a:prstGeom>
          <a:solidFill>
            <a:srgbClr val="009DFF">
              <a:alpha val="6425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5000">
                <a:solidFill>
                  <a:srgbClr val="FFFFFF"/>
                </a:solidFill>
              </a:rPr>
              <a:t>Story Points &amp; Velocity</a:t>
            </a:r>
            <a:endParaRPr sz="50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37"/>
        <p:cNvGrpSpPr/>
        <p:nvPr/>
      </p:nvGrpSpPr>
      <p:grpSpPr>
        <a:xfrm>
          <a:off x="0" y="0"/>
          <a:ext cx="0" cy="0"/>
          <a:chOff x="0" y="0"/>
          <a:chExt cx="0" cy="0"/>
        </a:xfrm>
      </p:grpSpPr>
      <p:sp>
        <p:nvSpPr>
          <p:cNvPr id="3938" name="Google Shape;3938;p63"/>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Story Points &amp; Hours</a:t>
            </a:r>
            <a:endParaRPr/>
          </a:p>
          <a:p>
            <a:pPr marL="0" lvl="0" indent="0" algn="ctr" rtl="0">
              <a:spcBef>
                <a:spcPts val="0"/>
              </a:spcBef>
              <a:spcAft>
                <a:spcPts val="0"/>
              </a:spcAft>
              <a:buNone/>
            </a:pPr>
            <a:endParaRPr/>
          </a:p>
        </p:txBody>
      </p:sp>
      <p:sp>
        <p:nvSpPr>
          <p:cNvPr id="3939" name="Google Shape;3939;p63"/>
          <p:cNvSpPr txBox="1">
            <a:spLocks noGrp="1"/>
          </p:cNvSpPr>
          <p:nvPr>
            <p:ph type="subTitle" idx="1"/>
          </p:nvPr>
        </p:nvSpPr>
        <p:spPr>
          <a:xfrm>
            <a:off x="4690875" y="1491351"/>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Story points are used to help give us an estimate, determine difficulty, and prioritization of our use cases.</a:t>
            </a:r>
            <a:endParaRPr/>
          </a:p>
          <a:p>
            <a:pPr marL="0" lvl="0" indent="0" algn="l" rtl="0">
              <a:spcBef>
                <a:spcPts val="0"/>
              </a:spcBef>
              <a:spcAft>
                <a:spcPts val="0"/>
              </a:spcAft>
              <a:buNone/>
            </a:pPr>
            <a:endParaRPr/>
          </a:p>
          <a:p>
            <a:pPr marL="0" lvl="0" indent="0" algn="l" rtl="0">
              <a:spcBef>
                <a:spcPts val="0"/>
              </a:spcBef>
              <a:spcAft>
                <a:spcPts val="0"/>
              </a:spcAft>
              <a:buNone/>
            </a:pPr>
            <a:r>
              <a:rPr lang="en"/>
              <a:t>Different groups might use different methods, the important part is that the group collaborates and everyone understands the method used.</a:t>
            </a:r>
            <a:endParaRPr/>
          </a:p>
        </p:txBody>
      </p:sp>
      <p:pic>
        <p:nvPicPr>
          <p:cNvPr id="3940" name="Google Shape;3940;p63"/>
          <p:cNvPicPr preferRelativeResize="0"/>
          <p:nvPr/>
        </p:nvPicPr>
        <p:blipFill>
          <a:blip r:embed="rId3">
            <a:alphaModFix/>
          </a:blip>
          <a:stretch>
            <a:fillRect/>
          </a:stretch>
        </p:blipFill>
        <p:spPr>
          <a:xfrm>
            <a:off x="152400" y="1039428"/>
            <a:ext cx="3951670" cy="395167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8"/>
        <p:cNvGrpSpPr/>
        <p:nvPr/>
      </p:nvGrpSpPr>
      <p:grpSpPr>
        <a:xfrm>
          <a:off x="0" y="0"/>
          <a:ext cx="0" cy="0"/>
          <a:chOff x="0" y="0"/>
          <a:chExt cx="0" cy="0"/>
        </a:xfrm>
      </p:grpSpPr>
      <p:sp>
        <p:nvSpPr>
          <p:cNvPr id="2139" name="Google Shape;2139;p37"/>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SDLC</a:t>
            </a:r>
            <a:endParaRPr/>
          </a:p>
        </p:txBody>
      </p:sp>
      <p:sp>
        <p:nvSpPr>
          <p:cNvPr id="2140" name="Google Shape;2140;p37"/>
          <p:cNvSpPr txBox="1">
            <a:spLocks noGrp="1"/>
          </p:cNvSpPr>
          <p:nvPr>
            <p:ph type="subTitle" idx="1"/>
          </p:nvPr>
        </p:nvSpPr>
        <p:spPr>
          <a:xfrm>
            <a:off x="2167128" y="3054096"/>
            <a:ext cx="4809600" cy="113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The Software Development Life Cycle is the general process followed by software development. There are different methodologies to achieve this, including Waterfall and Agile. </a:t>
            </a:r>
            <a:endParaRPr>
              <a:latin typeface="Barlow Semi Condensed"/>
              <a:ea typeface="Barlow Semi Condensed"/>
              <a:cs typeface="Barlow Semi Condensed"/>
              <a:sym typeface="Barlow Semi Condensed"/>
            </a:endParaRPr>
          </a:p>
        </p:txBody>
      </p:sp>
      <p:grpSp>
        <p:nvGrpSpPr>
          <p:cNvPr id="2141" name="Google Shape;2141;p37"/>
          <p:cNvGrpSpPr/>
          <p:nvPr/>
        </p:nvGrpSpPr>
        <p:grpSpPr>
          <a:xfrm>
            <a:off x="3339935" y="112015"/>
            <a:ext cx="2464128" cy="2365923"/>
            <a:chOff x="4906800" y="1507500"/>
            <a:chExt cx="70350" cy="71075"/>
          </a:xfrm>
        </p:grpSpPr>
        <p:sp>
          <p:nvSpPr>
            <p:cNvPr id="2142" name="Google Shape;2142;p3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4A86E8"/>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6D9EEB"/>
            </a:solid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A4C2F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C9DAF8"/>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944"/>
        <p:cNvGrpSpPr/>
        <p:nvPr/>
      </p:nvGrpSpPr>
      <p:grpSpPr>
        <a:xfrm>
          <a:off x="0" y="0"/>
          <a:ext cx="0" cy="0"/>
          <a:chOff x="0" y="0"/>
          <a:chExt cx="0" cy="0"/>
        </a:xfrm>
      </p:grpSpPr>
      <p:sp>
        <p:nvSpPr>
          <p:cNvPr id="3945" name="Google Shape;3945;p64"/>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Velocity</a:t>
            </a:r>
            <a:endParaRPr/>
          </a:p>
          <a:p>
            <a:pPr marL="0" lvl="0" indent="0" algn="ctr" rtl="0">
              <a:spcBef>
                <a:spcPts val="0"/>
              </a:spcBef>
              <a:spcAft>
                <a:spcPts val="0"/>
              </a:spcAft>
              <a:buNone/>
            </a:pPr>
            <a:endParaRPr/>
          </a:p>
        </p:txBody>
      </p:sp>
      <p:sp>
        <p:nvSpPr>
          <p:cNvPr id="3946" name="Google Shape;3946;p64"/>
          <p:cNvSpPr txBox="1">
            <a:spLocks noGrp="1"/>
          </p:cNvSpPr>
          <p:nvPr>
            <p:ph type="subTitle" idx="1"/>
          </p:nvPr>
        </p:nvSpPr>
        <p:spPr>
          <a:xfrm>
            <a:off x="557025" y="1519926"/>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Velocity is used hand in hand with story points. Velocity is the number of story points completed in a sprint. By understanding our velocity we can make better long term planning for our project.</a:t>
            </a:r>
            <a:endParaRPr/>
          </a:p>
        </p:txBody>
      </p:sp>
      <p:pic>
        <p:nvPicPr>
          <p:cNvPr id="3947" name="Google Shape;3947;p64"/>
          <p:cNvPicPr preferRelativeResize="0"/>
          <p:nvPr/>
        </p:nvPicPr>
        <p:blipFill>
          <a:blip r:embed="rId3">
            <a:alphaModFix/>
          </a:blip>
          <a:stretch>
            <a:fillRect/>
          </a:stretch>
        </p:blipFill>
        <p:spPr>
          <a:xfrm>
            <a:off x="4466550" y="696528"/>
            <a:ext cx="3951670" cy="395167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3951"/>
        <p:cNvGrpSpPr/>
        <p:nvPr/>
      </p:nvGrpSpPr>
      <p:grpSpPr>
        <a:xfrm>
          <a:off x="0" y="0"/>
          <a:ext cx="0" cy="0"/>
          <a:chOff x="0" y="0"/>
          <a:chExt cx="0" cy="0"/>
        </a:xfrm>
      </p:grpSpPr>
      <p:sp>
        <p:nvSpPr>
          <p:cNvPr id="3952" name="Google Shape;3952;p6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eXtreme Programming</a:t>
            </a:r>
            <a:endParaRPr/>
          </a:p>
        </p:txBody>
      </p:sp>
      <p:sp>
        <p:nvSpPr>
          <p:cNvPr id="3953" name="Google Shape;3953;p65"/>
          <p:cNvSpPr txBox="1">
            <a:spLocks noGrp="1"/>
          </p:cNvSpPr>
          <p:nvPr>
            <p:ph type="subTitle" idx="2"/>
          </p:nvPr>
        </p:nvSpPr>
        <p:spPr>
          <a:xfrm>
            <a:off x="2093975" y="1990725"/>
            <a:ext cx="4935600" cy="27813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300"/>
              <a:t>XP is fast, it is a very fast paced environment with CI/CD.</a:t>
            </a:r>
            <a:endParaRPr sz="1300"/>
          </a:p>
          <a:p>
            <a:pPr marL="457200" lvl="0" indent="-298450" algn="l" rtl="0">
              <a:spcBef>
                <a:spcPts val="0"/>
              </a:spcBef>
              <a:spcAft>
                <a:spcPts val="0"/>
              </a:spcAft>
              <a:buSzPts val="1100"/>
              <a:buChar char="●"/>
            </a:pPr>
            <a:r>
              <a:rPr lang="en" sz="1300"/>
              <a:t>XP is open, communication and work environment is geared towards helping make everyone aware and making progress.</a:t>
            </a:r>
            <a:endParaRPr sz="1300"/>
          </a:p>
          <a:p>
            <a:pPr marL="457200" lvl="0" indent="-298450" algn="l" rtl="0">
              <a:spcBef>
                <a:spcPts val="0"/>
              </a:spcBef>
              <a:spcAft>
                <a:spcPts val="0"/>
              </a:spcAft>
              <a:buSzPts val="1100"/>
              <a:buChar char="●"/>
            </a:pPr>
            <a:r>
              <a:rPr lang="en" sz="1300"/>
              <a:t>XP reduces costs, with a incredibly small feedback loop and rapid ability to change it keeps things in line with customer expectations.</a:t>
            </a:r>
            <a:endParaRPr sz="1300"/>
          </a:p>
          <a:p>
            <a:pPr marL="457200" lvl="0" indent="-298450" algn="l" rtl="0">
              <a:spcBef>
                <a:spcPts val="0"/>
              </a:spcBef>
              <a:spcAft>
                <a:spcPts val="0"/>
              </a:spcAft>
              <a:buSzPts val="1100"/>
              <a:buChar char="●"/>
            </a:pPr>
            <a:r>
              <a:rPr lang="en" sz="1300"/>
              <a:t>XP teamwork plays a large role, especially with paired programming coming into use. Which tends to increase employee commitment and satisfaction.</a:t>
            </a:r>
            <a:endParaRPr sz="1300"/>
          </a:p>
          <a:p>
            <a:pPr marL="0" lvl="0" indent="0" algn="l" rtl="0">
              <a:spcBef>
                <a:spcPts val="0"/>
              </a:spcBef>
              <a:spcAft>
                <a:spcPts val="0"/>
              </a:spcAft>
              <a:buNone/>
            </a:pPr>
            <a:endParaRPr sz="1300"/>
          </a:p>
          <a:p>
            <a:pPr marL="0" lvl="0" indent="0" algn="l" rtl="0">
              <a:spcBef>
                <a:spcPts val="0"/>
              </a:spcBef>
              <a:spcAft>
                <a:spcPts val="0"/>
              </a:spcAft>
              <a:buNone/>
            </a:pPr>
            <a:endParaRPr sz="1300"/>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3954" name="Google Shape;3954;p65"/>
          <p:cNvSpPr txBox="1">
            <a:spLocks noGrp="1"/>
          </p:cNvSpPr>
          <p:nvPr>
            <p:ph type="title" idx="5"/>
          </p:nvPr>
        </p:nvSpPr>
        <p:spPr>
          <a:xfrm>
            <a:off x="2779775" y="1627625"/>
            <a:ext cx="915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3958"/>
        <p:cNvGrpSpPr/>
        <p:nvPr/>
      </p:nvGrpSpPr>
      <p:grpSpPr>
        <a:xfrm>
          <a:off x="0" y="0"/>
          <a:ext cx="0" cy="0"/>
          <a:chOff x="0" y="0"/>
          <a:chExt cx="0" cy="0"/>
        </a:xfrm>
      </p:grpSpPr>
      <p:sp>
        <p:nvSpPr>
          <p:cNvPr id="3959" name="Google Shape;3959;p66"/>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eXtreme Programming</a:t>
            </a:r>
            <a:endParaRPr/>
          </a:p>
        </p:txBody>
      </p:sp>
      <p:sp>
        <p:nvSpPr>
          <p:cNvPr id="3960" name="Google Shape;3960;p66"/>
          <p:cNvSpPr txBox="1">
            <a:spLocks noGrp="1"/>
          </p:cNvSpPr>
          <p:nvPr>
            <p:ph type="subTitle" idx="2"/>
          </p:nvPr>
        </p:nvSpPr>
        <p:spPr>
          <a:xfrm>
            <a:off x="2093975" y="1990725"/>
            <a:ext cx="5242500" cy="27813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300"/>
              <a:t>XP is code over design, incremental design focuses on just getting the code working in the simplest way first rather than focusing on the design aspect.</a:t>
            </a:r>
            <a:endParaRPr sz="1300"/>
          </a:p>
          <a:p>
            <a:pPr marL="457200" lvl="0" indent="-298450" algn="l" rtl="0">
              <a:spcBef>
                <a:spcPts val="0"/>
              </a:spcBef>
              <a:spcAft>
                <a:spcPts val="0"/>
              </a:spcAft>
              <a:buSzPts val="1100"/>
              <a:buChar char="●"/>
            </a:pPr>
            <a:r>
              <a:rPr lang="en" sz="1300"/>
              <a:t>XP can be difficult to implement, it is highly specific, and requires the client to be embedded in the team. Both of those can be tough hurdles.</a:t>
            </a:r>
            <a:endParaRPr sz="1300"/>
          </a:p>
          <a:p>
            <a:pPr marL="457200" lvl="0" indent="-298450" algn="l" rtl="0">
              <a:spcBef>
                <a:spcPts val="0"/>
              </a:spcBef>
              <a:spcAft>
                <a:spcPts val="0"/>
              </a:spcAft>
              <a:buSzPts val="1100"/>
              <a:buChar char="●"/>
            </a:pPr>
            <a:r>
              <a:rPr lang="en" sz="1300"/>
              <a:t>XP has poor documentation. Because of the rapid changes it is exceedingly difficult to keep things documented, and that documentation up to date.</a:t>
            </a:r>
            <a:endParaRPr sz="1300"/>
          </a:p>
          <a:p>
            <a:pPr marL="457200" lvl="0" indent="-298450" algn="l" rtl="0">
              <a:spcBef>
                <a:spcPts val="0"/>
              </a:spcBef>
              <a:spcAft>
                <a:spcPts val="0"/>
              </a:spcAft>
              <a:buSzPts val="1100"/>
              <a:buChar char="●"/>
            </a:pPr>
            <a:r>
              <a:rPr lang="en" sz="1300"/>
              <a:t>XP is stressful, there are tight deadlines and it is very fast paced, which can make things difficult.</a:t>
            </a:r>
            <a:endParaRPr sz="1300"/>
          </a:p>
          <a:p>
            <a:pPr marL="0" lvl="0" indent="0" algn="l" rtl="0">
              <a:spcBef>
                <a:spcPts val="0"/>
              </a:spcBef>
              <a:spcAft>
                <a:spcPts val="0"/>
              </a:spcAft>
              <a:buNone/>
            </a:pPr>
            <a:endParaRPr sz="1300"/>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3961" name="Google Shape;3961;p66"/>
          <p:cNvSpPr txBox="1">
            <a:spLocks noGrp="1"/>
          </p:cNvSpPr>
          <p:nvPr>
            <p:ph type="title" idx="5"/>
          </p:nvPr>
        </p:nvSpPr>
        <p:spPr>
          <a:xfrm>
            <a:off x="2779775" y="1627625"/>
            <a:ext cx="915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65"/>
        <p:cNvGrpSpPr/>
        <p:nvPr/>
      </p:nvGrpSpPr>
      <p:grpSpPr>
        <a:xfrm>
          <a:off x="0" y="0"/>
          <a:ext cx="0" cy="0"/>
          <a:chOff x="0" y="0"/>
          <a:chExt cx="0" cy="0"/>
        </a:xfrm>
      </p:grpSpPr>
      <p:sp>
        <p:nvSpPr>
          <p:cNvPr id="3966" name="Google Shape;3966;p67"/>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Vocabulary</a:t>
            </a:r>
            <a:endParaRPr/>
          </a:p>
          <a:p>
            <a:pPr marL="0" lvl="0" indent="0" algn="ctr" rtl="0">
              <a:spcBef>
                <a:spcPts val="0"/>
              </a:spcBef>
              <a:spcAft>
                <a:spcPts val="0"/>
              </a:spcAft>
              <a:buNone/>
            </a:pPr>
            <a:endParaRPr/>
          </a:p>
        </p:txBody>
      </p:sp>
      <p:sp>
        <p:nvSpPr>
          <p:cNvPr id="3967" name="Google Shape;3967;p67"/>
          <p:cNvSpPr txBox="1">
            <a:spLocks noGrp="1"/>
          </p:cNvSpPr>
          <p:nvPr>
            <p:ph type="subTitle" idx="1"/>
          </p:nvPr>
        </p:nvSpPr>
        <p:spPr>
          <a:xfrm>
            <a:off x="4130150" y="959600"/>
            <a:ext cx="4117800" cy="356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Let’s review our terminology.</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Clr>
                <a:schemeClr val="accent1"/>
              </a:buClr>
              <a:buSzPts val="1600"/>
              <a:buFont typeface="Barlow Semi Condensed"/>
              <a:buChar char="●"/>
            </a:pPr>
            <a:r>
              <a:rPr lang="en" b="1"/>
              <a:t>SDLC</a:t>
            </a:r>
            <a:br>
              <a:rPr lang="en"/>
            </a:br>
            <a:r>
              <a:rPr lang="en" sz="1400"/>
              <a:t>The software development life cycle is a general overview of the process of software development. </a:t>
            </a:r>
            <a:endParaRPr sz="1400"/>
          </a:p>
          <a:p>
            <a:pPr marL="457200" lvl="0" indent="-330200" algn="l" rtl="0">
              <a:spcBef>
                <a:spcPts val="0"/>
              </a:spcBef>
              <a:spcAft>
                <a:spcPts val="0"/>
              </a:spcAft>
              <a:buClr>
                <a:schemeClr val="accent1"/>
              </a:buClr>
              <a:buSzPts val="1600"/>
              <a:buFont typeface="Barlow Semi Condensed"/>
              <a:buChar char="●"/>
            </a:pPr>
            <a:r>
              <a:rPr lang="en" b="1"/>
              <a:t>Methodology</a:t>
            </a:r>
            <a:br>
              <a:rPr lang="en"/>
            </a:br>
            <a:r>
              <a:rPr lang="en" sz="1400"/>
              <a:t>The overall strategies for software development. Big Bang, Waterfall, and Agile.</a:t>
            </a:r>
            <a:endParaRPr sz="1400">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b="1"/>
              <a:t>Framework</a:t>
            </a:r>
            <a:br>
              <a:rPr lang="en"/>
            </a:br>
            <a:r>
              <a:rPr lang="en" sz="1400"/>
              <a:t>Specific implementations of methodologies. Such as Scrum, Kanban, and XP.</a:t>
            </a:r>
            <a:endParaRPr sz="1400">
              <a:latin typeface="Barlow Semi Condensed"/>
              <a:ea typeface="Barlow Semi Condensed"/>
              <a:cs typeface="Barlow Semi Condensed"/>
              <a:sym typeface="Barlow Semi Condensed"/>
            </a:endParaRPr>
          </a:p>
          <a:p>
            <a:pPr marL="457200" lvl="0" indent="-330200" algn="l" rtl="0">
              <a:spcBef>
                <a:spcPts val="0"/>
              </a:spcBef>
              <a:spcAft>
                <a:spcPts val="1000"/>
              </a:spcAft>
              <a:buClr>
                <a:schemeClr val="accent1"/>
              </a:buClr>
              <a:buSzPts val="1600"/>
              <a:buFont typeface="Barlow Semi Condensed"/>
              <a:buChar char="●"/>
            </a:pPr>
            <a:r>
              <a:rPr lang="en" b="1"/>
              <a:t>Velocity</a:t>
            </a:r>
            <a:br>
              <a:rPr lang="en"/>
            </a:br>
            <a:r>
              <a:rPr lang="en" sz="1400"/>
              <a:t>The rate at which your team is able to complete tasks.</a:t>
            </a:r>
            <a:endParaRPr sz="1400">
              <a:latin typeface="Barlow Semi Condensed"/>
              <a:ea typeface="Barlow Semi Condensed"/>
              <a:cs typeface="Barlow Semi Condensed"/>
              <a:sym typeface="Barlow Semi Condensed"/>
            </a:endParaRPr>
          </a:p>
        </p:txBody>
      </p:sp>
      <p:grpSp>
        <p:nvGrpSpPr>
          <p:cNvPr id="3968" name="Google Shape;3968;p67"/>
          <p:cNvGrpSpPr/>
          <p:nvPr/>
        </p:nvGrpSpPr>
        <p:grpSpPr>
          <a:xfrm>
            <a:off x="693427" y="1415011"/>
            <a:ext cx="3169747" cy="2965411"/>
            <a:chOff x="1338075" y="463925"/>
            <a:chExt cx="5022575" cy="4585450"/>
          </a:xfrm>
        </p:grpSpPr>
        <p:sp>
          <p:nvSpPr>
            <p:cNvPr id="3969" name="Google Shape;3969;p67"/>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7"/>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7"/>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7"/>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7"/>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7"/>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7"/>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7"/>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7"/>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7"/>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7"/>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7"/>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7"/>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7"/>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7"/>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7"/>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7"/>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7"/>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7"/>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7"/>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7"/>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7"/>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7"/>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7"/>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4690725" y="1282000"/>
              <a:ext cx="57900" cy="58700"/>
            </a:xfrm>
            <a:custGeom>
              <a:avLst/>
              <a:gdLst/>
              <a:ahLst/>
              <a:cxnLst/>
              <a:rect l="l" t="t" r="r" b="b"/>
              <a:pathLst>
                <a:path w="2316" h="2348" extrusionOk="0">
                  <a:moveTo>
                    <a:pt x="1" y="2347"/>
                  </a:moveTo>
                  <a:lnTo>
                    <a:pt x="2315" y="1"/>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7"/>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4434375" y="1175925"/>
              <a:ext cx="30575" cy="68325"/>
            </a:xfrm>
            <a:custGeom>
              <a:avLst/>
              <a:gdLst/>
              <a:ahLst/>
              <a:cxnLst/>
              <a:rect l="l" t="t" r="r" b="b"/>
              <a:pathLst>
                <a:path w="1223" h="2733" extrusionOk="0">
                  <a:moveTo>
                    <a:pt x="1" y="2733"/>
                  </a:moveTo>
                  <a:lnTo>
                    <a:pt x="1222" y="1"/>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7"/>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7"/>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7"/>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7"/>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7"/>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7"/>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7"/>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7"/>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7"/>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7"/>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7"/>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7"/>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7"/>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7"/>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7"/>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7"/>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7"/>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7"/>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7"/>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7"/>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7"/>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7"/>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7"/>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7"/>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7"/>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7"/>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7"/>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7"/>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7"/>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7"/>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7"/>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7"/>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7"/>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7"/>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7"/>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7"/>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7"/>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7"/>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7"/>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7"/>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7"/>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7"/>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7"/>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7"/>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7"/>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7"/>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7"/>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7"/>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7"/>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7"/>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7"/>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7"/>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7"/>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236"/>
        <p:cNvGrpSpPr/>
        <p:nvPr/>
      </p:nvGrpSpPr>
      <p:grpSpPr>
        <a:xfrm>
          <a:off x="0" y="0"/>
          <a:ext cx="0" cy="0"/>
          <a:chOff x="0" y="0"/>
          <a:chExt cx="0" cy="0"/>
        </a:xfrm>
      </p:grpSpPr>
      <p:sp>
        <p:nvSpPr>
          <p:cNvPr id="4237" name="Google Shape;4237;p68"/>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to Expect</a:t>
            </a:r>
            <a:endParaRPr/>
          </a:p>
        </p:txBody>
      </p:sp>
      <p:grpSp>
        <p:nvGrpSpPr>
          <p:cNvPr id="4238" name="Google Shape;4238;p68"/>
          <p:cNvGrpSpPr/>
          <p:nvPr/>
        </p:nvGrpSpPr>
        <p:grpSpPr>
          <a:xfrm>
            <a:off x="1980375" y="1074788"/>
            <a:ext cx="5183250" cy="3541786"/>
            <a:chOff x="277900" y="420125"/>
            <a:chExt cx="6852525" cy="4682425"/>
          </a:xfrm>
        </p:grpSpPr>
        <p:sp>
          <p:nvSpPr>
            <p:cNvPr id="4239" name="Google Shape;4239;p68"/>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8"/>
            <p:cNvSpPr/>
            <p:nvPr/>
          </p:nvSpPr>
          <p:spPr>
            <a:xfrm>
              <a:off x="58290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8"/>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8"/>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8"/>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8"/>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8"/>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8"/>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8"/>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8"/>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8"/>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8"/>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8"/>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8"/>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8"/>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8"/>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8"/>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8"/>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8"/>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8"/>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8"/>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8"/>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8"/>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8"/>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8"/>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8"/>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8"/>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8"/>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8"/>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8"/>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8"/>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8"/>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8"/>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8"/>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8"/>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8"/>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8"/>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8"/>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8"/>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8"/>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8"/>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8"/>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8"/>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8"/>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8"/>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8"/>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8"/>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8"/>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8"/>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8"/>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8"/>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8"/>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8"/>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8"/>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8"/>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8"/>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8"/>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8"/>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8"/>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8"/>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8"/>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8"/>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8"/>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8"/>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8"/>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8"/>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8"/>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8"/>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8"/>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8"/>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8"/>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8"/>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8"/>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8"/>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8"/>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8"/>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8"/>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8"/>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8"/>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8"/>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8"/>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8"/>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8"/>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8"/>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8"/>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8"/>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8"/>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8"/>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8"/>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8"/>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8"/>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8"/>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8"/>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8"/>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8"/>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8"/>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8"/>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8"/>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8"/>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8"/>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8"/>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8"/>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8"/>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8"/>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8"/>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8"/>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8"/>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8"/>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8"/>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8"/>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8"/>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8"/>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8"/>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8"/>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8"/>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8"/>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8"/>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8"/>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8"/>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8"/>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8"/>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8"/>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8"/>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8"/>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8"/>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8"/>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8"/>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8"/>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8"/>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8"/>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8"/>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8"/>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8"/>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8"/>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8"/>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8"/>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0" name="Google Shape;4430;p68"/>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Scrum</a:t>
            </a:r>
            <a:endParaRPr/>
          </a:p>
        </p:txBody>
      </p:sp>
      <p:sp>
        <p:nvSpPr>
          <p:cNvPr id="4431" name="Google Shape;4431;p68"/>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Velocity</a:t>
            </a:r>
            <a:endParaRPr/>
          </a:p>
        </p:txBody>
      </p:sp>
      <p:sp>
        <p:nvSpPr>
          <p:cNvPr id="4432" name="Google Shape;4432;p68"/>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SDLC</a:t>
            </a:r>
            <a:endParaRPr/>
          </a:p>
        </p:txBody>
      </p:sp>
      <p:sp>
        <p:nvSpPr>
          <p:cNvPr id="4433" name="Google Shape;4433;p68"/>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do you determine your velocity?</a:t>
            </a:r>
            <a:endParaRPr>
              <a:latin typeface="Barlow Semi Condensed"/>
              <a:ea typeface="Barlow Semi Condensed"/>
              <a:cs typeface="Barlow Semi Condensed"/>
              <a:sym typeface="Barlow Semi Condensed"/>
            </a:endParaRPr>
          </a:p>
        </p:txBody>
      </p:sp>
      <p:sp>
        <p:nvSpPr>
          <p:cNvPr id="4434" name="Google Shape;4434;p68"/>
          <p:cNvSpPr txBox="1">
            <a:spLocks noGrp="1"/>
          </p:cNvSpPr>
          <p:nvPr>
            <p:ph type="subTitle" idx="5"/>
          </p:nvPr>
        </p:nvSpPr>
        <p:spPr>
          <a:xfrm>
            <a:off x="3623475" y="1581900"/>
            <a:ext cx="18717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are the different ceremonies in Scrum?</a:t>
            </a:r>
            <a:endParaRPr>
              <a:latin typeface="Barlow Semi Condensed"/>
              <a:ea typeface="Barlow Semi Condensed"/>
              <a:cs typeface="Barlow Semi Condensed"/>
              <a:sym typeface="Barlow Semi Condensed"/>
            </a:endParaRPr>
          </a:p>
        </p:txBody>
      </p:sp>
      <p:sp>
        <p:nvSpPr>
          <p:cNvPr id="4435" name="Google Shape;4435;p68"/>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is the SDLC, and what are the phases in it?</a:t>
            </a:r>
            <a:endParaRPr>
              <a:latin typeface="Barlow Semi Condensed"/>
              <a:ea typeface="Barlow Semi Condensed"/>
              <a:cs typeface="Barlow Semi Condensed"/>
              <a:sym typeface="Barlow Semi Condensed"/>
            </a:endParaRPr>
          </a:p>
        </p:txBody>
      </p:sp>
      <p:grpSp>
        <p:nvGrpSpPr>
          <p:cNvPr id="4436" name="Google Shape;4436;p68"/>
          <p:cNvGrpSpPr/>
          <p:nvPr/>
        </p:nvGrpSpPr>
        <p:grpSpPr>
          <a:xfrm>
            <a:off x="2021644" y="1725712"/>
            <a:ext cx="175013" cy="27000"/>
            <a:chOff x="5662375" y="212375"/>
            <a:chExt cx="175013" cy="27000"/>
          </a:xfrm>
        </p:grpSpPr>
        <p:sp>
          <p:nvSpPr>
            <p:cNvPr id="4437" name="Google Shape;4437;p68"/>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0" name="Google Shape;4440;p68"/>
          <p:cNvGrpSpPr/>
          <p:nvPr/>
        </p:nvGrpSpPr>
        <p:grpSpPr>
          <a:xfrm>
            <a:off x="4484519" y="1167573"/>
            <a:ext cx="175013" cy="27000"/>
            <a:chOff x="5662375" y="212375"/>
            <a:chExt cx="175013" cy="27000"/>
          </a:xfrm>
        </p:grpSpPr>
        <p:sp>
          <p:nvSpPr>
            <p:cNvPr id="4441" name="Google Shape;4441;p68"/>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8"/>
          <p:cNvGrpSpPr/>
          <p:nvPr/>
        </p:nvGrpSpPr>
        <p:grpSpPr>
          <a:xfrm>
            <a:off x="6949194" y="1725699"/>
            <a:ext cx="175013" cy="27000"/>
            <a:chOff x="5662375" y="212375"/>
            <a:chExt cx="175013" cy="27000"/>
          </a:xfrm>
        </p:grpSpPr>
        <p:sp>
          <p:nvSpPr>
            <p:cNvPr id="4445" name="Google Shape;4445;p68"/>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68"/>
          <p:cNvGrpSpPr/>
          <p:nvPr/>
        </p:nvGrpSpPr>
        <p:grpSpPr>
          <a:xfrm>
            <a:off x="5495189" y="2811226"/>
            <a:ext cx="203374" cy="179736"/>
            <a:chOff x="-3137650" y="2787000"/>
            <a:chExt cx="291450" cy="257575"/>
          </a:xfrm>
        </p:grpSpPr>
        <p:sp>
          <p:nvSpPr>
            <p:cNvPr id="4449" name="Google Shape;4449;p68"/>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7" name="Google Shape;4457;p68"/>
          <p:cNvGrpSpPr/>
          <p:nvPr/>
        </p:nvGrpSpPr>
        <p:grpSpPr>
          <a:xfrm>
            <a:off x="3830965" y="2799136"/>
            <a:ext cx="203915" cy="203915"/>
            <a:chOff x="-6354300" y="2757075"/>
            <a:chExt cx="292225" cy="292225"/>
          </a:xfrm>
        </p:grpSpPr>
        <p:sp>
          <p:nvSpPr>
            <p:cNvPr id="4458" name="Google Shape;4458;p68"/>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8"/>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8"/>
          <p:cNvGrpSpPr/>
          <p:nvPr/>
        </p:nvGrpSpPr>
        <p:grpSpPr>
          <a:xfrm>
            <a:off x="4917834" y="2603164"/>
            <a:ext cx="203374" cy="203915"/>
            <a:chOff x="-1700225" y="2768875"/>
            <a:chExt cx="291450" cy="292225"/>
          </a:xfrm>
        </p:grpSpPr>
        <p:sp>
          <p:nvSpPr>
            <p:cNvPr id="4463" name="Google Shape;4463;p68"/>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8"/>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8"/>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472"/>
        <p:cNvGrpSpPr/>
        <p:nvPr/>
      </p:nvGrpSpPr>
      <p:grpSpPr>
        <a:xfrm>
          <a:off x="0" y="0"/>
          <a:ext cx="0" cy="0"/>
          <a:chOff x="0" y="0"/>
          <a:chExt cx="0" cy="0"/>
        </a:xfrm>
      </p:grpSpPr>
      <p:sp>
        <p:nvSpPr>
          <p:cNvPr id="4473" name="Google Shape;4473;p6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4474" name="Google Shape;4474;p69"/>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chemeClr val="dk2"/>
              </a:solidFill>
              <a:latin typeface="Barlow Semi Condensed Light"/>
              <a:ea typeface="Barlow Semi Condensed Light"/>
              <a:cs typeface="Barlow Semi Condensed Light"/>
              <a:sym typeface="Barlow Semi Condensed Light"/>
            </a:endParaRPr>
          </a:p>
        </p:txBody>
      </p:sp>
      <p:sp>
        <p:nvSpPr>
          <p:cNvPr id="4475" name="Google Shape;4475;p69"/>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4479"/>
        <p:cNvGrpSpPr/>
        <p:nvPr/>
      </p:nvGrpSpPr>
      <p:grpSpPr>
        <a:xfrm>
          <a:off x="0" y="0"/>
          <a:ext cx="0" cy="0"/>
          <a:chOff x="0" y="0"/>
          <a:chExt cx="0" cy="0"/>
        </a:xfrm>
      </p:grpSpPr>
      <p:grpSp>
        <p:nvGrpSpPr>
          <p:cNvPr id="4480" name="Google Shape;4480;p70"/>
          <p:cNvGrpSpPr/>
          <p:nvPr/>
        </p:nvGrpSpPr>
        <p:grpSpPr>
          <a:xfrm>
            <a:off x="2913034" y="2811226"/>
            <a:ext cx="3292576" cy="2297173"/>
            <a:chOff x="556125" y="238075"/>
            <a:chExt cx="6466175" cy="5235125"/>
          </a:xfrm>
        </p:grpSpPr>
        <p:sp>
          <p:nvSpPr>
            <p:cNvPr id="4481" name="Google Shape;4481;p70"/>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0"/>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0"/>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0"/>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0"/>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0"/>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0"/>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0"/>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0"/>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0"/>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0"/>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0"/>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0"/>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0"/>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0"/>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0"/>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0"/>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0"/>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0"/>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0"/>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0"/>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0"/>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0"/>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0"/>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0"/>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0"/>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0"/>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0"/>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0"/>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0"/>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0"/>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0"/>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0"/>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0"/>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0"/>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0"/>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0"/>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0"/>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0"/>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0"/>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0"/>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0"/>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0"/>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0"/>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0"/>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0"/>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0"/>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0"/>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0"/>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0"/>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0"/>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0"/>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0"/>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0"/>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0"/>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0"/>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0"/>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0"/>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0"/>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0"/>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0"/>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0"/>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0"/>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0"/>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0"/>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0"/>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0"/>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0"/>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0"/>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0"/>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0"/>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0"/>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0"/>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0"/>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0"/>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0"/>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0"/>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0"/>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0"/>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0"/>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0"/>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0"/>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0"/>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0"/>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0"/>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0"/>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0"/>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0"/>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0"/>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0"/>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0"/>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0"/>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0"/>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0"/>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0"/>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0"/>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0"/>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0"/>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0"/>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0"/>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0"/>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0"/>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0"/>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0"/>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0"/>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0"/>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0"/>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0"/>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0"/>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0"/>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0"/>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0"/>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0"/>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0"/>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0"/>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0"/>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0"/>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0"/>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0"/>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0"/>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0"/>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0"/>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0"/>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0"/>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0"/>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0"/>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0"/>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0"/>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0"/>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0"/>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0"/>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0"/>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0"/>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0"/>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0"/>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0"/>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0"/>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0"/>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0"/>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0"/>
            <p:cNvSpPr/>
            <p:nvPr/>
          </p:nvSpPr>
          <p:spPr>
            <a:xfrm>
              <a:off x="2957350" y="2520125"/>
              <a:ext cx="25" cy="430750"/>
            </a:xfrm>
            <a:custGeom>
              <a:avLst/>
              <a:gdLst/>
              <a:ahLst/>
              <a:cxnLst/>
              <a:rect l="l" t="t" r="r" b="b"/>
              <a:pathLst>
                <a:path w="1" h="17230" extrusionOk="0">
                  <a:moveTo>
                    <a:pt x="1" y="1"/>
                  </a:moveTo>
                  <a:lnTo>
                    <a:pt x="1" y="17229"/>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0"/>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0"/>
            <p:cNvSpPr/>
            <p:nvPr/>
          </p:nvSpPr>
          <p:spPr>
            <a:xfrm>
              <a:off x="2722600" y="2735475"/>
              <a:ext cx="469550" cy="25"/>
            </a:xfrm>
            <a:custGeom>
              <a:avLst/>
              <a:gdLst/>
              <a:ahLst/>
              <a:cxnLst/>
              <a:rect l="l" t="t" r="r" b="b"/>
              <a:pathLst>
                <a:path w="18782" h="1" extrusionOk="0">
                  <a:moveTo>
                    <a:pt x="0" y="1"/>
                  </a:moveTo>
                  <a:lnTo>
                    <a:pt x="18781" y="1"/>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0"/>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0"/>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0"/>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0"/>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0"/>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0"/>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0"/>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0"/>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0"/>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0"/>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0"/>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0"/>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0"/>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0"/>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0"/>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0"/>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0"/>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0"/>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0"/>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0"/>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0"/>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0"/>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0"/>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0"/>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0"/>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0"/>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0"/>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0"/>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0"/>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0"/>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0"/>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0"/>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0"/>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0"/>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0"/>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0"/>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0"/>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0"/>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0"/>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0"/>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0"/>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0"/>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0"/>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0"/>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0"/>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0"/>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0"/>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0"/>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0"/>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0"/>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0"/>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0"/>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0"/>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0"/>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0"/>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0"/>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0"/>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0"/>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0"/>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0"/>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0"/>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0"/>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0"/>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0"/>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0"/>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0"/>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0"/>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0"/>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0"/>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0"/>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0"/>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0"/>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0"/>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0"/>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0"/>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0"/>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0"/>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0"/>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0"/>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0"/>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0"/>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0"/>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0"/>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0"/>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0"/>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0"/>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0"/>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0"/>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0"/>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0"/>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0"/>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0"/>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0"/>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0"/>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0"/>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0"/>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0"/>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0"/>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0"/>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0"/>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0"/>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0"/>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0"/>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0"/>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0"/>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0"/>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0"/>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0"/>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0"/>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0"/>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0"/>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0"/>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0"/>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0"/>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0"/>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0"/>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0"/>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0" name="Google Shape;4740;p70"/>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Assessment Prompts</a:t>
            </a:r>
            <a:endParaRPr/>
          </a:p>
        </p:txBody>
      </p:sp>
      <p:sp>
        <p:nvSpPr>
          <p:cNvPr id="4741" name="Google Shape;4741;p70"/>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Agile</a:t>
            </a:r>
            <a:endParaRPr/>
          </a:p>
        </p:txBody>
      </p:sp>
      <p:sp>
        <p:nvSpPr>
          <p:cNvPr id="4742" name="Google Shape;4742;p70"/>
          <p:cNvSpPr txBox="1">
            <a:spLocks noGrp="1"/>
          </p:cNvSpPr>
          <p:nvPr>
            <p:ph type="subTitle" idx="1"/>
          </p:nvPr>
        </p:nvSpPr>
        <p:spPr>
          <a:xfrm>
            <a:off x="66141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Kanban</a:t>
            </a:r>
            <a:endParaRPr/>
          </a:p>
        </p:txBody>
      </p:sp>
      <p:sp>
        <p:nvSpPr>
          <p:cNvPr id="4743" name="Google Shape;4743;p70"/>
          <p:cNvSpPr txBox="1">
            <a:spLocks noGrp="1"/>
          </p:cNvSpPr>
          <p:nvPr>
            <p:ph type="subTitle" idx="3"/>
          </p:nvPr>
        </p:nvSpPr>
        <p:spPr>
          <a:xfrm>
            <a:off x="956779"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Scrum</a:t>
            </a:r>
            <a:endParaRPr/>
          </a:p>
        </p:txBody>
      </p:sp>
      <p:sp>
        <p:nvSpPr>
          <p:cNvPr id="4744" name="Google Shape;4744;p70"/>
          <p:cNvSpPr txBox="1">
            <a:spLocks noGrp="1"/>
          </p:cNvSpPr>
          <p:nvPr>
            <p:ph type="subTitle" idx="4"/>
          </p:nvPr>
        </p:nvSpPr>
        <p:spPr>
          <a:xfrm>
            <a:off x="66141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Explain the purpose and use of the Kanban Board</a:t>
            </a:r>
            <a:endParaRPr>
              <a:latin typeface="Barlow Semi Condensed"/>
              <a:ea typeface="Barlow Semi Condensed"/>
              <a:cs typeface="Barlow Semi Condensed"/>
              <a:sym typeface="Barlow Semi Condensed"/>
            </a:endParaRPr>
          </a:p>
        </p:txBody>
      </p:sp>
      <p:sp>
        <p:nvSpPr>
          <p:cNvPr id="4745" name="Google Shape;4745;p70"/>
          <p:cNvSpPr txBox="1">
            <a:spLocks noGrp="1"/>
          </p:cNvSpPr>
          <p:nvPr>
            <p:ph type="subTitle" idx="5"/>
          </p:nvPr>
        </p:nvSpPr>
        <p:spPr>
          <a:xfrm>
            <a:off x="3623475" y="1581900"/>
            <a:ext cx="1871700" cy="8778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a:t>What are some pros and cons of Agile?</a:t>
            </a:r>
            <a:endParaRPr>
              <a:latin typeface="Barlow Semi Condensed"/>
              <a:ea typeface="Barlow Semi Condensed"/>
              <a:cs typeface="Barlow Semi Condensed"/>
              <a:sym typeface="Barlow Semi Condensed"/>
            </a:endParaRPr>
          </a:p>
        </p:txBody>
      </p:sp>
      <p:sp>
        <p:nvSpPr>
          <p:cNvPr id="4746" name="Google Shape;4746;p70"/>
          <p:cNvSpPr txBox="1">
            <a:spLocks noGrp="1"/>
          </p:cNvSpPr>
          <p:nvPr>
            <p:ph type="subTitle" idx="6"/>
          </p:nvPr>
        </p:nvSpPr>
        <p:spPr>
          <a:xfrm>
            <a:off x="956779"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are the Scrum ceremonies?</a:t>
            </a:r>
            <a:endParaRPr>
              <a:latin typeface="Barlow Semi Condensed"/>
              <a:ea typeface="Barlow Semi Condensed"/>
              <a:cs typeface="Barlow Semi Condensed"/>
              <a:sym typeface="Barlow Semi Condensed"/>
            </a:endParaRPr>
          </a:p>
        </p:txBody>
      </p:sp>
      <p:grpSp>
        <p:nvGrpSpPr>
          <p:cNvPr id="4747" name="Google Shape;4747;p70"/>
          <p:cNvGrpSpPr/>
          <p:nvPr/>
        </p:nvGrpSpPr>
        <p:grpSpPr>
          <a:xfrm>
            <a:off x="1689119" y="1725712"/>
            <a:ext cx="175013" cy="27000"/>
            <a:chOff x="5662375" y="212375"/>
            <a:chExt cx="175013" cy="27000"/>
          </a:xfrm>
        </p:grpSpPr>
        <p:sp>
          <p:nvSpPr>
            <p:cNvPr id="4748" name="Google Shape;4748;p7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1" name="Google Shape;4751;p70"/>
          <p:cNvGrpSpPr/>
          <p:nvPr/>
        </p:nvGrpSpPr>
        <p:grpSpPr>
          <a:xfrm>
            <a:off x="4484519" y="1167573"/>
            <a:ext cx="175013" cy="27000"/>
            <a:chOff x="5662375" y="212375"/>
            <a:chExt cx="175013" cy="27000"/>
          </a:xfrm>
        </p:grpSpPr>
        <p:sp>
          <p:nvSpPr>
            <p:cNvPr id="4752" name="Google Shape;4752;p7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70"/>
          <p:cNvGrpSpPr/>
          <p:nvPr/>
        </p:nvGrpSpPr>
        <p:grpSpPr>
          <a:xfrm>
            <a:off x="7345394" y="1725699"/>
            <a:ext cx="175013" cy="27000"/>
            <a:chOff x="5662375" y="212375"/>
            <a:chExt cx="175013" cy="27000"/>
          </a:xfrm>
        </p:grpSpPr>
        <p:sp>
          <p:nvSpPr>
            <p:cNvPr id="4756" name="Google Shape;4756;p7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9" name="Google Shape;4759;p70"/>
          <p:cNvGrpSpPr/>
          <p:nvPr/>
        </p:nvGrpSpPr>
        <p:grpSpPr>
          <a:xfrm>
            <a:off x="5495189" y="2811226"/>
            <a:ext cx="203374" cy="179736"/>
            <a:chOff x="-3137650" y="2787000"/>
            <a:chExt cx="291450" cy="257575"/>
          </a:xfrm>
        </p:grpSpPr>
        <p:sp>
          <p:nvSpPr>
            <p:cNvPr id="4760" name="Google Shape;4760;p7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8" name="Google Shape;4768;p70"/>
          <p:cNvGrpSpPr/>
          <p:nvPr/>
        </p:nvGrpSpPr>
        <p:grpSpPr>
          <a:xfrm>
            <a:off x="3830965" y="2799136"/>
            <a:ext cx="203915" cy="203915"/>
            <a:chOff x="-6354300" y="2757075"/>
            <a:chExt cx="292225" cy="292225"/>
          </a:xfrm>
        </p:grpSpPr>
        <p:sp>
          <p:nvSpPr>
            <p:cNvPr id="4769" name="Google Shape;4769;p7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70"/>
          <p:cNvGrpSpPr/>
          <p:nvPr/>
        </p:nvGrpSpPr>
        <p:grpSpPr>
          <a:xfrm>
            <a:off x="4917834" y="2603164"/>
            <a:ext cx="203374" cy="203915"/>
            <a:chOff x="-1700225" y="2768875"/>
            <a:chExt cx="291450" cy="292225"/>
          </a:xfrm>
        </p:grpSpPr>
        <p:sp>
          <p:nvSpPr>
            <p:cNvPr id="4774" name="Google Shape;4774;p7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50"/>
        <p:cNvGrpSpPr/>
        <p:nvPr/>
      </p:nvGrpSpPr>
      <p:grpSpPr>
        <a:xfrm>
          <a:off x="0" y="0"/>
          <a:ext cx="0" cy="0"/>
          <a:chOff x="0" y="0"/>
          <a:chExt cx="0" cy="0"/>
        </a:xfrm>
      </p:grpSpPr>
      <p:grpSp>
        <p:nvGrpSpPr>
          <p:cNvPr id="2151" name="Google Shape;2151;p38"/>
          <p:cNvGrpSpPr/>
          <p:nvPr/>
        </p:nvGrpSpPr>
        <p:grpSpPr>
          <a:xfrm>
            <a:off x="2726084" y="740075"/>
            <a:ext cx="3691827" cy="3663348"/>
            <a:chOff x="4906800" y="1507500"/>
            <a:chExt cx="70350" cy="71075"/>
          </a:xfrm>
        </p:grpSpPr>
        <p:sp>
          <p:nvSpPr>
            <p:cNvPr id="2152" name="Google Shape;2152;p3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4A86E8"/>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6D9EEB"/>
            </a:solid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A4C2F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C9DAF8"/>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7" name="Google Shape;2157;p38"/>
          <p:cNvSpPr txBox="1"/>
          <p:nvPr/>
        </p:nvSpPr>
        <p:spPr>
          <a:xfrm>
            <a:off x="3068088" y="334200"/>
            <a:ext cx="3007800" cy="35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Fjalla One"/>
                <a:ea typeface="Fjalla One"/>
                <a:cs typeface="Fjalla One"/>
                <a:sym typeface="Fjalla One"/>
              </a:rPr>
              <a:t>1) Gather Requirements</a:t>
            </a:r>
            <a:endParaRPr>
              <a:latin typeface="Fjalla One"/>
              <a:ea typeface="Fjalla One"/>
              <a:cs typeface="Fjalla One"/>
              <a:sym typeface="Fjalla One"/>
            </a:endParaRPr>
          </a:p>
        </p:txBody>
      </p:sp>
      <p:sp>
        <p:nvSpPr>
          <p:cNvPr id="2158" name="Google Shape;2158;p38"/>
          <p:cNvSpPr txBox="1"/>
          <p:nvPr/>
        </p:nvSpPr>
        <p:spPr>
          <a:xfrm>
            <a:off x="5330138" y="904350"/>
            <a:ext cx="3007800" cy="35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Fjalla One"/>
                <a:ea typeface="Fjalla One"/>
                <a:cs typeface="Fjalla One"/>
                <a:sym typeface="Fjalla One"/>
              </a:rPr>
              <a:t>2) Analysis</a:t>
            </a:r>
            <a:endParaRPr>
              <a:latin typeface="Fjalla One"/>
              <a:ea typeface="Fjalla One"/>
              <a:cs typeface="Fjalla One"/>
              <a:sym typeface="Fjalla One"/>
            </a:endParaRPr>
          </a:p>
        </p:txBody>
      </p:sp>
      <p:sp>
        <p:nvSpPr>
          <p:cNvPr id="2159" name="Google Shape;2159;p38"/>
          <p:cNvSpPr txBox="1"/>
          <p:nvPr/>
        </p:nvSpPr>
        <p:spPr>
          <a:xfrm>
            <a:off x="5895063" y="2422250"/>
            <a:ext cx="3007800" cy="35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Fjalla One"/>
                <a:ea typeface="Fjalla One"/>
                <a:cs typeface="Fjalla One"/>
                <a:sym typeface="Fjalla One"/>
              </a:rPr>
              <a:t>3) Design</a:t>
            </a:r>
            <a:endParaRPr>
              <a:latin typeface="Fjalla One"/>
              <a:ea typeface="Fjalla One"/>
              <a:cs typeface="Fjalla One"/>
              <a:sym typeface="Fjalla One"/>
            </a:endParaRPr>
          </a:p>
        </p:txBody>
      </p:sp>
      <p:sp>
        <p:nvSpPr>
          <p:cNvPr id="2160" name="Google Shape;2160;p38"/>
          <p:cNvSpPr txBox="1"/>
          <p:nvPr/>
        </p:nvSpPr>
        <p:spPr>
          <a:xfrm>
            <a:off x="5330138" y="3887900"/>
            <a:ext cx="3007800" cy="35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Fjalla One"/>
                <a:ea typeface="Fjalla One"/>
                <a:cs typeface="Fjalla One"/>
                <a:sym typeface="Fjalla One"/>
              </a:rPr>
              <a:t>4) Development</a:t>
            </a:r>
            <a:endParaRPr>
              <a:latin typeface="Fjalla One"/>
              <a:ea typeface="Fjalla One"/>
              <a:cs typeface="Fjalla One"/>
              <a:sym typeface="Fjalla One"/>
            </a:endParaRPr>
          </a:p>
        </p:txBody>
      </p:sp>
      <p:sp>
        <p:nvSpPr>
          <p:cNvPr id="2161" name="Google Shape;2161;p38"/>
          <p:cNvSpPr txBox="1"/>
          <p:nvPr/>
        </p:nvSpPr>
        <p:spPr>
          <a:xfrm>
            <a:off x="3068075" y="4510300"/>
            <a:ext cx="3007800" cy="35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Fjalla One"/>
                <a:ea typeface="Fjalla One"/>
                <a:cs typeface="Fjalla One"/>
                <a:sym typeface="Fjalla One"/>
              </a:rPr>
              <a:t>5) Testing</a:t>
            </a:r>
            <a:endParaRPr>
              <a:latin typeface="Fjalla One"/>
              <a:ea typeface="Fjalla One"/>
              <a:cs typeface="Fjalla One"/>
              <a:sym typeface="Fjalla One"/>
            </a:endParaRPr>
          </a:p>
        </p:txBody>
      </p:sp>
      <p:sp>
        <p:nvSpPr>
          <p:cNvPr id="2162" name="Google Shape;2162;p38"/>
          <p:cNvSpPr txBox="1"/>
          <p:nvPr/>
        </p:nvSpPr>
        <p:spPr>
          <a:xfrm>
            <a:off x="1093863" y="3887900"/>
            <a:ext cx="3007800" cy="35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Fjalla One"/>
                <a:ea typeface="Fjalla One"/>
                <a:cs typeface="Fjalla One"/>
                <a:sym typeface="Fjalla One"/>
              </a:rPr>
              <a:t>6) User Acceptance Testing</a:t>
            </a:r>
            <a:endParaRPr>
              <a:latin typeface="Fjalla One"/>
              <a:ea typeface="Fjalla One"/>
              <a:cs typeface="Fjalla One"/>
              <a:sym typeface="Fjalla One"/>
            </a:endParaRPr>
          </a:p>
        </p:txBody>
      </p:sp>
      <p:sp>
        <p:nvSpPr>
          <p:cNvPr id="2163" name="Google Shape;2163;p38"/>
          <p:cNvSpPr txBox="1"/>
          <p:nvPr/>
        </p:nvSpPr>
        <p:spPr>
          <a:xfrm>
            <a:off x="285463" y="2516250"/>
            <a:ext cx="3007800" cy="35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Fjalla One"/>
                <a:ea typeface="Fjalla One"/>
                <a:cs typeface="Fjalla One"/>
                <a:sym typeface="Fjalla One"/>
              </a:rPr>
              <a:t>7) Release</a:t>
            </a:r>
            <a:endParaRPr>
              <a:latin typeface="Fjalla One"/>
              <a:ea typeface="Fjalla One"/>
              <a:cs typeface="Fjalla One"/>
              <a:sym typeface="Fjalla One"/>
            </a:endParaRPr>
          </a:p>
        </p:txBody>
      </p:sp>
      <p:sp>
        <p:nvSpPr>
          <p:cNvPr id="2164" name="Google Shape;2164;p38"/>
          <p:cNvSpPr txBox="1"/>
          <p:nvPr/>
        </p:nvSpPr>
        <p:spPr>
          <a:xfrm>
            <a:off x="1093863" y="904350"/>
            <a:ext cx="3007800" cy="35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Fjalla One"/>
                <a:ea typeface="Fjalla One"/>
                <a:cs typeface="Fjalla One"/>
                <a:sym typeface="Fjalla One"/>
              </a:rPr>
              <a:t>8) Maintain</a:t>
            </a:r>
            <a:endParaRPr>
              <a:latin typeface="Fjalla One"/>
              <a:ea typeface="Fjalla One"/>
              <a:cs typeface="Fjalla One"/>
              <a:sym typeface="Fjalla One"/>
            </a:endParaRPr>
          </a:p>
        </p:txBody>
      </p:sp>
      <p:sp>
        <p:nvSpPr>
          <p:cNvPr id="2165" name="Google Shape;2165;p38"/>
          <p:cNvSpPr txBox="1"/>
          <p:nvPr/>
        </p:nvSpPr>
        <p:spPr>
          <a:xfrm>
            <a:off x="4138575" y="2396250"/>
            <a:ext cx="1010100" cy="35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latin typeface="Fjalla One"/>
                <a:ea typeface="Fjalla One"/>
                <a:cs typeface="Fjalla One"/>
                <a:sym typeface="Fjalla One"/>
              </a:rPr>
              <a:t>SDLC</a:t>
            </a:r>
            <a:endParaRPr sz="2300">
              <a:latin typeface="Fjalla One"/>
              <a:ea typeface="Fjalla One"/>
              <a:cs typeface="Fjalla One"/>
              <a:sym typeface="Fjalla On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9"/>
        <p:cNvGrpSpPr/>
        <p:nvPr/>
      </p:nvGrpSpPr>
      <p:grpSpPr>
        <a:xfrm>
          <a:off x="0" y="0"/>
          <a:ext cx="0" cy="0"/>
          <a:chOff x="0" y="0"/>
          <a:chExt cx="0" cy="0"/>
        </a:xfrm>
      </p:grpSpPr>
      <p:sp>
        <p:nvSpPr>
          <p:cNvPr id="2170" name="Google Shape;2170;p39"/>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SDLC Methodologies</a:t>
            </a:r>
            <a:endParaRPr/>
          </a:p>
        </p:txBody>
      </p:sp>
      <p:sp>
        <p:nvSpPr>
          <p:cNvPr id="2171" name="Google Shape;2171;p39"/>
          <p:cNvSpPr txBox="1">
            <a:spLocks noGrp="1"/>
          </p:cNvSpPr>
          <p:nvPr>
            <p:ph type="subTitle" idx="1"/>
          </p:nvPr>
        </p:nvSpPr>
        <p:spPr>
          <a:xfrm>
            <a:off x="1709928" y="1545336"/>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Big Bang</a:t>
            </a:r>
            <a:endParaRPr/>
          </a:p>
        </p:txBody>
      </p:sp>
      <p:sp>
        <p:nvSpPr>
          <p:cNvPr id="2172" name="Google Shape;2172;p39"/>
          <p:cNvSpPr txBox="1">
            <a:spLocks noGrp="1"/>
          </p:cNvSpPr>
          <p:nvPr>
            <p:ph type="subTitle" idx="2"/>
          </p:nvPr>
        </p:nvSpPr>
        <p:spPr>
          <a:xfrm>
            <a:off x="1709928" y="1938528"/>
            <a:ext cx="19452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Where most developers begin.</a:t>
            </a:r>
            <a:endParaRPr>
              <a:latin typeface="Barlow Semi Condensed"/>
              <a:ea typeface="Barlow Semi Condensed"/>
              <a:cs typeface="Barlow Semi Condensed"/>
              <a:sym typeface="Barlow Semi Condensed"/>
            </a:endParaRPr>
          </a:p>
        </p:txBody>
      </p:sp>
      <p:sp>
        <p:nvSpPr>
          <p:cNvPr id="2173" name="Google Shape;2173;p39"/>
          <p:cNvSpPr txBox="1">
            <a:spLocks noGrp="1"/>
          </p:cNvSpPr>
          <p:nvPr>
            <p:ph type="subTitle" idx="3"/>
          </p:nvPr>
        </p:nvSpPr>
        <p:spPr>
          <a:xfrm>
            <a:off x="5468112" y="1545336"/>
            <a:ext cx="194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Waterfall</a:t>
            </a:r>
            <a:endParaRPr/>
          </a:p>
        </p:txBody>
      </p:sp>
      <p:sp>
        <p:nvSpPr>
          <p:cNvPr id="2174" name="Google Shape;2174;p39"/>
          <p:cNvSpPr txBox="1">
            <a:spLocks noGrp="1"/>
          </p:cNvSpPr>
          <p:nvPr>
            <p:ph type="subTitle" idx="4"/>
          </p:nvPr>
        </p:nvSpPr>
        <p:spPr>
          <a:xfrm>
            <a:off x="5468112" y="1938528"/>
            <a:ext cx="19476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The classic method.</a:t>
            </a:r>
            <a:endParaRPr>
              <a:latin typeface="Barlow Semi Condensed"/>
              <a:ea typeface="Barlow Semi Condensed"/>
              <a:cs typeface="Barlow Semi Condensed"/>
              <a:sym typeface="Barlow Semi Condensed"/>
            </a:endParaRPr>
          </a:p>
        </p:txBody>
      </p:sp>
      <p:sp>
        <p:nvSpPr>
          <p:cNvPr id="2175" name="Google Shape;2175;p39"/>
          <p:cNvSpPr txBox="1">
            <a:spLocks noGrp="1"/>
          </p:cNvSpPr>
          <p:nvPr>
            <p:ph type="subTitle" idx="5"/>
          </p:nvPr>
        </p:nvSpPr>
        <p:spPr>
          <a:xfrm>
            <a:off x="3875071" y="3106400"/>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Agile</a:t>
            </a:r>
            <a:endParaRPr/>
          </a:p>
        </p:txBody>
      </p:sp>
      <p:sp>
        <p:nvSpPr>
          <p:cNvPr id="2176" name="Google Shape;2176;p39"/>
          <p:cNvSpPr txBox="1">
            <a:spLocks noGrp="1"/>
          </p:cNvSpPr>
          <p:nvPr>
            <p:ph type="subTitle" idx="6"/>
          </p:nvPr>
        </p:nvSpPr>
        <p:spPr>
          <a:xfrm>
            <a:off x="3875071" y="3499592"/>
            <a:ext cx="19452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The modern method.</a:t>
            </a:r>
            <a:endParaRPr>
              <a:latin typeface="Barlow Semi Condensed"/>
              <a:ea typeface="Barlow Semi Condensed"/>
              <a:cs typeface="Barlow Semi Condensed"/>
              <a:sym typeface="Barlow Semi Condensed"/>
            </a:endParaRPr>
          </a:p>
        </p:txBody>
      </p:sp>
      <p:sp>
        <p:nvSpPr>
          <p:cNvPr id="2177" name="Google Shape;2177;p39"/>
          <p:cNvSpPr txBox="1"/>
          <p:nvPr/>
        </p:nvSpPr>
        <p:spPr>
          <a:xfrm>
            <a:off x="512064"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178" name="Google Shape;2178;p39"/>
          <p:cNvSpPr txBox="1"/>
          <p:nvPr/>
        </p:nvSpPr>
        <p:spPr>
          <a:xfrm>
            <a:off x="2672944" y="326184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2179" name="Google Shape;2179;p39"/>
          <p:cNvSpPr txBox="1"/>
          <p:nvPr/>
        </p:nvSpPr>
        <p:spPr>
          <a:xfrm>
            <a:off x="4268116"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3"/>
        <p:cNvGrpSpPr/>
        <p:nvPr/>
      </p:nvGrpSpPr>
      <p:grpSpPr>
        <a:xfrm>
          <a:off x="0" y="0"/>
          <a:ext cx="0" cy="0"/>
          <a:chOff x="0" y="0"/>
          <a:chExt cx="0" cy="0"/>
        </a:xfrm>
      </p:grpSpPr>
      <p:sp>
        <p:nvSpPr>
          <p:cNvPr id="2184" name="Google Shape;2184;p40"/>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a:t>Big Bang</a:t>
            </a:r>
            <a:endParaRPr sz="4700"/>
          </a:p>
        </p:txBody>
      </p:sp>
      <p:sp>
        <p:nvSpPr>
          <p:cNvPr id="2185" name="Google Shape;2185;p40"/>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86" name="Google Shape;2186;p40"/>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Explosive Methodology</a:t>
            </a:r>
            <a:endParaRPr>
              <a:latin typeface="Barlow Semi Condensed"/>
              <a:ea typeface="Barlow Semi Condensed"/>
              <a:cs typeface="Barlow Semi Condensed"/>
              <a:sym typeface="Barlow Semi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90"/>
        <p:cNvGrpSpPr/>
        <p:nvPr/>
      </p:nvGrpSpPr>
      <p:grpSpPr>
        <a:xfrm>
          <a:off x="0" y="0"/>
          <a:ext cx="0" cy="0"/>
          <a:chOff x="0" y="0"/>
          <a:chExt cx="0" cy="0"/>
        </a:xfrm>
      </p:grpSpPr>
      <p:sp>
        <p:nvSpPr>
          <p:cNvPr id="2191" name="Google Shape;2191;p41"/>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a:t>Waterfall</a:t>
            </a:r>
            <a:endParaRPr sz="4700"/>
          </a:p>
        </p:txBody>
      </p:sp>
      <p:sp>
        <p:nvSpPr>
          <p:cNvPr id="2192" name="Google Shape;2192;p41"/>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93" name="Google Shape;2193;p41"/>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Classic Methodology</a:t>
            </a:r>
            <a:endParaRPr>
              <a:latin typeface="Barlow Semi Condensed"/>
              <a:ea typeface="Barlow Semi Condensed"/>
              <a:cs typeface="Barlow Semi Condensed"/>
              <a:sym typeface="Barlow Semi Condense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97"/>
        <p:cNvGrpSpPr/>
        <p:nvPr/>
      </p:nvGrpSpPr>
      <p:grpSpPr>
        <a:xfrm>
          <a:off x="0" y="0"/>
          <a:ext cx="0" cy="0"/>
          <a:chOff x="0" y="0"/>
          <a:chExt cx="0" cy="0"/>
        </a:xfrm>
      </p:grpSpPr>
      <p:sp>
        <p:nvSpPr>
          <p:cNvPr id="2198" name="Google Shape;2198;p42"/>
          <p:cNvSpPr/>
          <p:nvPr/>
        </p:nvSpPr>
        <p:spPr>
          <a:xfrm>
            <a:off x="7354775" y="3335925"/>
            <a:ext cx="1073100" cy="10788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2"/>
          <p:cNvSpPr/>
          <p:nvPr/>
        </p:nvSpPr>
        <p:spPr>
          <a:xfrm>
            <a:off x="6236550" y="2896300"/>
            <a:ext cx="1073100" cy="10788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2"/>
          <p:cNvSpPr/>
          <p:nvPr/>
        </p:nvSpPr>
        <p:spPr>
          <a:xfrm>
            <a:off x="5118313" y="2466875"/>
            <a:ext cx="1073100" cy="10788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2"/>
          <p:cNvSpPr/>
          <p:nvPr/>
        </p:nvSpPr>
        <p:spPr>
          <a:xfrm>
            <a:off x="4009475" y="2027250"/>
            <a:ext cx="1073100" cy="10788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2"/>
          <p:cNvSpPr/>
          <p:nvPr/>
        </p:nvSpPr>
        <p:spPr>
          <a:xfrm>
            <a:off x="1812263" y="1158200"/>
            <a:ext cx="1073100" cy="10788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2"/>
          <p:cNvSpPr/>
          <p:nvPr/>
        </p:nvSpPr>
        <p:spPr>
          <a:xfrm>
            <a:off x="2900650" y="1597825"/>
            <a:ext cx="1073100" cy="10788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2"/>
          <p:cNvSpPr/>
          <p:nvPr/>
        </p:nvSpPr>
        <p:spPr>
          <a:xfrm>
            <a:off x="719450" y="728775"/>
            <a:ext cx="1073100" cy="10788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2"/>
          <p:cNvSpPr/>
          <p:nvPr/>
        </p:nvSpPr>
        <p:spPr>
          <a:xfrm>
            <a:off x="1856725" y="1200500"/>
            <a:ext cx="962100" cy="994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2"/>
          <p:cNvSpPr/>
          <p:nvPr/>
        </p:nvSpPr>
        <p:spPr>
          <a:xfrm>
            <a:off x="2960575" y="1640125"/>
            <a:ext cx="962100" cy="994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2"/>
          <p:cNvSpPr/>
          <p:nvPr/>
        </p:nvSpPr>
        <p:spPr>
          <a:xfrm>
            <a:off x="4055575" y="2069550"/>
            <a:ext cx="962100" cy="994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2"/>
          <p:cNvSpPr/>
          <p:nvPr/>
        </p:nvSpPr>
        <p:spPr>
          <a:xfrm>
            <a:off x="5178238" y="2509175"/>
            <a:ext cx="962100" cy="994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2"/>
          <p:cNvSpPr/>
          <p:nvPr/>
        </p:nvSpPr>
        <p:spPr>
          <a:xfrm>
            <a:off x="6292038" y="2938600"/>
            <a:ext cx="962100" cy="994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2"/>
          <p:cNvSpPr/>
          <p:nvPr/>
        </p:nvSpPr>
        <p:spPr>
          <a:xfrm>
            <a:off x="7405850" y="3378225"/>
            <a:ext cx="962100" cy="994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2"/>
          <p:cNvSpPr/>
          <p:nvPr/>
        </p:nvSpPr>
        <p:spPr>
          <a:xfrm>
            <a:off x="774950" y="771075"/>
            <a:ext cx="962100" cy="994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2"/>
          <p:cNvSpPr/>
          <p:nvPr/>
        </p:nvSpPr>
        <p:spPr>
          <a:xfrm>
            <a:off x="829451" y="833647"/>
            <a:ext cx="853101" cy="869052"/>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chemeClr val="accent1"/>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Fjalla One"/>
                <a:ea typeface="Fjalla One"/>
                <a:cs typeface="Fjalla One"/>
                <a:sym typeface="Fjalla One"/>
              </a:rPr>
              <a:t>Gather Requirements</a:t>
            </a:r>
            <a:endParaRPr sz="600">
              <a:solidFill>
                <a:schemeClr val="lt1"/>
              </a:solidFill>
              <a:latin typeface="Fjalla One"/>
              <a:ea typeface="Fjalla One"/>
              <a:cs typeface="Fjalla One"/>
              <a:sym typeface="Fjalla One"/>
            </a:endParaRPr>
          </a:p>
        </p:txBody>
      </p:sp>
      <p:sp>
        <p:nvSpPr>
          <p:cNvPr id="2213" name="Google Shape;2213;p42"/>
          <p:cNvSpPr/>
          <p:nvPr/>
        </p:nvSpPr>
        <p:spPr>
          <a:xfrm>
            <a:off x="1911214" y="1263067"/>
            <a:ext cx="853101" cy="869052"/>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chemeClr val="accent1"/>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Fjalla One"/>
                <a:ea typeface="Fjalla One"/>
                <a:cs typeface="Fjalla One"/>
                <a:sym typeface="Fjalla One"/>
              </a:rPr>
              <a:t>Analysis</a:t>
            </a:r>
            <a:endParaRPr sz="600">
              <a:solidFill>
                <a:schemeClr val="lt1"/>
              </a:solidFill>
              <a:latin typeface="Fjalla One"/>
              <a:ea typeface="Fjalla One"/>
              <a:cs typeface="Fjalla One"/>
              <a:sym typeface="Fjalla One"/>
            </a:endParaRPr>
          </a:p>
        </p:txBody>
      </p:sp>
      <p:sp>
        <p:nvSpPr>
          <p:cNvPr id="2214" name="Google Shape;2214;p42"/>
          <p:cNvSpPr/>
          <p:nvPr/>
        </p:nvSpPr>
        <p:spPr>
          <a:xfrm>
            <a:off x="6346542" y="3001183"/>
            <a:ext cx="853101" cy="869052"/>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chemeClr val="accent1"/>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Fjalla One"/>
                <a:ea typeface="Fjalla One"/>
                <a:cs typeface="Fjalla One"/>
                <a:sym typeface="Fjalla One"/>
              </a:rPr>
              <a:t>User Acceptance Testing</a:t>
            </a:r>
            <a:endParaRPr sz="600">
              <a:solidFill>
                <a:schemeClr val="lt1"/>
              </a:solidFill>
              <a:latin typeface="Fjalla One"/>
              <a:ea typeface="Fjalla One"/>
              <a:cs typeface="Fjalla One"/>
              <a:sym typeface="Fjalla One"/>
            </a:endParaRPr>
          </a:p>
        </p:txBody>
      </p:sp>
      <p:sp>
        <p:nvSpPr>
          <p:cNvPr id="2215" name="Google Shape;2215;p42"/>
          <p:cNvSpPr/>
          <p:nvPr/>
        </p:nvSpPr>
        <p:spPr>
          <a:xfrm>
            <a:off x="5231636" y="2571751"/>
            <a:ext cx="853101" cy="869052"/>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chemeClr val="accent1"/>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Fjalla One"/>
                <a:ea typeface="Fjalla One"/>
                <a:cs typeface="Fjalla One"/>
                <a:sym typeface="Fjalla One"/>
              </a:rPr>
              <a:t>Testing</a:t>
            </a:r>
            <a:endParaRPr sz="600">
              <a:solidFill>
                <a:schemeClr val="lt1"/>
              </a:solidFill>
              <a:latin typeface="Fjalla One"/>
              <a:ea typeface="Fjalla One"/>
              <a:cs typeface="Fjalla One"/>
              <a:sym typeface="Fjalla One"/>
            </a:endParaRPr>
          </a:p>
        </p:txBody>
      </p:sp>
      <p:sp>
        <p:nvSpPr>
          <p:cNvPr id="2216" name="Google Shape;2216;p42"/>
          <p:cNvSpPr/>
          <p:nvPr/>
        </p:nvSpPr>
        <p:spPr>
          <a:xfrm>
            <a:off x="3010659" y="1702699"/>
            <a:ext cx="853101" cy="869052"/>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chemeClr val="accent1"/>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Fjalla One"/>
                <a:ea typeface="Fjalla One"/>
                <a:cs typeface="Fjalla One"/>
                <a:sym typeface="Fjalla One"/>
              </a:rPr>
              <a:t>Design</a:t>
            </a:r>
            <a:endParaRPr sz="600">
              <a:solidFill>
                <a:schemeClr val="lt1"/>
              </a:solidFill>
              <a:latin typeface="Fjalla One"/>
              <a:ea typeface="Fjalla One"/>
              <a:cs typeface="Fjalla One"/>
              <a:sym typeface="Fjalla One"/>
            </a:endParaRPr>
          </a:p>
        </p:txBody>
      </p:sp>
      <p:sp>
        <p:nvSpPr>
          <p:cNvPr id="2217" name="Google Shape;2217;p42"/>
          <p:cNvSpPr/>
          <p:nvPr/>
        </p:nvSpPr>
        <p:spPr>
          <a:xfrm>
            <a:off x="4118935" y="2132119"/>
            <a:ext cx="853101" cy="869052"/>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chemeClr val="accent1"/>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Fjalla One"/>
                <a:ea typeface="Fjalla One"/>
                <a:cs typeface="Fjalla One"/>
                <a:sym typeface="Fjalla One"/>
              </a:rPr>
              <a:t>Development</a:t>
            </a:r>
            <a:endParaRPr sz="600">
              <a:solidFill>
                <a:schemeClr val="lt1"/>
              </a:solidFill>
              <a:latin typeface="Fjalla One"/>
              <a:ea typeface="Fjalla One"/>
              <a:cs typeface="Fjalla One"/>
              <a:sym typeface="Fjalla One"/>
            </a:endParaRPr>
          </a:p>
        </p:txBody>
      </p:sp>
      <p:sp>
        <p:nvSpPr>
          <p:cNvPr id="2218" name="Google Shape;2218;p42"/>
          <p:cNvSpPr/>
          <p:nvPr/>
        </p:nvSpPr>
        <p:spPr>
          <a:xfrm>
            <a:off x="7461446" y="3440793"/>
            <a:ext cx="853101" cy="869052"/>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chemeClr val="accent1"/>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Fjalla One"/>
                <a:ea typeface="Fjalla One"/>
                <a:cs typeface="Fjalla One"/>
                <a:sym typeface="Fjalla One"/>
              </a:rPr>
              <a:t>Deploy</a:t>
            </a:r>
            <a:endParaRPr sz="600">
              <a:solidFill>
                <a:schemeClr val="lt1"/>
              </a:solidFill>
              <a:latin typeface="Fjalla One"/>
              <a:ea typeface="Fjalla One"/>
              <a:cs typeface="Fjalla One"/>
              <a:sym typeface="Fjalla One"/>
            </a:endParaRPr>
          </a:p>
        </p:txBody>
      </p:sp>
      <p:sp>
        <p:nvSpPr>
          <p:cNvPr id="2219" name="Google Shape;2219;p42"/>
          <p:cNvSpPr/>
          <p:nvPr/>
        </p:nvSpPr>
        <p:spPr>
          <a:xfrm rot="3676447">
            <a:off x="1824400" y="803499"/>
            <a:ext cx="387025" cy="322375"/>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2"/>
          <p:cNvSpPr/>
          <p:nvPr/>
        </p:nvSpPr>
        <p:spPr>
          <a:xfrm rot="3676447">
            <a:off x="2923850" y="1244174"/>
            <a:ext cx="387025" cy="322375"/>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2"/>
          <p:cNvSpPr/>
          <p:nvPr/>
        </p:nvSpPr>
        <p:spPr>
          <a:xfrm rot="3676447">
            <a:off x="4029875" y="1683799"/>
            <a:ext cx="387025" cy="322375"/>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2"/>
          <p:cNvSpPr/>
          <p:nvPr/>
        </p:nvSpPr>
        <p:spPr>
          <a:xfrm rot="3676447">
            <a:off x="5098400" y="2155524"/>
            <a:ext cx="387025" cy="322375"/>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2"/>
          <p:cNvSpPr/>
          <p:nvPr/>
        </p:nvSpPr>
        <p:spPr>
          <a:xfrm rot="3676447">
            <a:off x="6232275" y="2595149"/>
            <a:ext cx="387025" cy="322375"/>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2"/>
          <p:cNvSpPr/>
          <p:nvPr/>
        </p:nvSpPr>
        <p:spPr>
          <a:xfrm rot="3676447">
            <a:off x="7350500" y="3024574"/>
            <a:ext cx="387025" cy="322375"/>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28"/>
        <p:cNvGrpSpPr/>
        <p:nvPr/>
      </p:nvGrpSpPr>
      <p:grpSpPr>
        <a:xfrm>
          <a:off x="0" y="0"/>
          <a:ext cx="0" cy="0"/>
          <a:chOff x="0" y="0"/>
          <a:chExt cx="0" cy="0"/>
        </a:xfrm>
      </p:grpSpPr>
      <p:sp>
        <p:nvSpPr>
          <p:cNvPr id="2229" name="Google Shape;2229;p43"/>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Waterfall</a:t>
            </a:r>
            <a:endParaRPr/>
          </a:p>
        </p:txBody>
      </p:sp>
      <p:sp>
        <p:nvSpPr>
          <p:cNvPr id="2230" name="Google Shape;2230;p43"/>
          <p:cNvSpPr txBox="1">
            <a:spLocks noGrp="1"/>
          </p:cNvSpPr>
          <p:nvPr>
            <p:ph type="subTitle" idx="1"/>
          </p:nvPr>
        </p:nvSpPr>
        <p:spPr>
          <a:xfrm>
            <a:off x="4956050" y="1990725"/>
            <a:ext cx="2506500" cy="27813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300"/>
              <a:t>Waterfall makes changes difficult as it always moves forward.</a:t>
            </a:r>
            <a:endParaRPr sz="1300"/>
          </a:p>
          <a:p>
            <a:pPr marL="457200" lvl="0" indent="-298450" algn="l" rtl="0">
              <a:spcBef>
                <a:spcPts val="0"/>
              </a:spcBef>
              <a:spcAft>
                <a:spcPts val="0"/>
              </a:spcAft>
              <a:buSzPts val="1100"/>
              <a:buChar char="●"/>
            </a:pPr>
            <a:r>
              <a:rPr lang="en" sz="1300"/>
              <a:t>Waterfall excludes the client beyond the initial gather requirements phase.</a:t>
            </a:r>
            <a:endParaRPr sz="1300"/>
          </a:p>
          <a:p>
            <a:pPr marL="457200" lvl="0" indent="-298450" algn="l" rtl="0">
              <a:spcBef>
                <a:spcPts val="0"/>
              </a:spcBef>
              <a:spcAft>
                <a:spcPts val="0"/>
              </a:spcAft>
              <a:buSzPts val="1100"/>
              <a:buChar char="●"/>
            </a:pPr>
            <a:r>
              <a:rPr lang="en" sz="1300"/>
              <a:t>Waterfall delays testing until completion, leaving potential problems unnoticed until the latter half of a project.</a:t>
            </a:r>
            <a:endParaRPr sz="1300"/>
          </a:p>
          <a:p>
            <a:pPr marL="457200" lvl="0" indent="0" algn="l" rtl="0">
              <a:spcBef>
                <a:spcPts val="0"/>
              </a:spcBef>
              <a:spcAft>
                <a:spcPts val="0"/>
              </a:spcAft>
              <a:buNone/>
            </a:pPr>
            <a:endParaRPr sz="1100"/>
          </a:p>
        </p:txBody>
      </p:sp>
      <p:sp>
        <p:nvSpPr>
          <p:cNvPr id="2231" name="Google Shape;2231;p43"/>
          <p:cNvSpPr txBox="1">
            <a:spLocks noGrp="1"/>
          </p:cNvSpPr>
          <p:nvPr>
            <p:ph type="subTitle" idx="2"/>
          </p:nvPr>
        </p:nvSpPr>
        <p:spPr>
          <a:xfrm>
            <a:off x="2093975" y="1990725"/>
            <a:ext cx="2506500" cy="27813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300"/>
              <a:t>Waterfall features clear, well defined steps.</a:t>
            </a:r>
            <a:endParaRPr sz="1300"/>
          </a:p>
          <a:p>
            <a:pPr marL="457200" lvl="0" indent="-298450" algn="l" rtl="0">
              <a:spcBef>
                <a:spcPts val="0"/>
              </a:spcBef>
              <a:spcAft>
                <a:spcPts val="0"/>
              </a:spcAft>
              <a:buSzPts val="1100"/>
              <a:buChar char="●"/>
            </a:pPr>
            <a:r>
              <a:rPr lang="en" sz="1300"/>
              <a:t>Waterfall is intuitive and doesn't require specialized knowledge.</a:t>
            </a:r>
            <a:endParaRPr sz="1300"/>
          </a:p>
          <a:p>
            <a:pPr marL="457200" lvl="0" indent="-298450" algn="l" rtl="0">
              <a:spcBef>
                <a:spcPts val="0"/>
              </a:spcBef>
              <a:spcAft>
                <a:spcPts val="0"/>
              </a:spcAft>
              <a:buSzPts val="1100"/>
              <a:buChar char="●"/>
            </a:pPr>
            <a:r>
              <a:rPr lang="en" sz="1300"/>
              <a:t>Waterfall has a clear and concrete end goal early on.</a:t>
            </a:r>
            <a:endParaRPr sz="1300"/>
          </a:p>
          <a:p>
            <a:pPr marL="457200" lvl="0" indent="-298450" algn="l" rtl="0">
              <a:spcBef>
                <a:spcPts val="0"/>
              </a:spcBef>
              <a:spcAft>
                <a:spcPts val="0"/>
              </a:spcAft>
              <a:buSzPts val="1100"/>
              <a:buChar char="●"/>
            </a:pPr>
            <a:r>
              <a:rPr lang="en" sz="1300"/>
              <a:t>Waterfall allows for clean transfer of information from step to step.</a:t>
            </a:r>
            <a:endParaRPr sz="1300"/>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2232" name="Google Shape;2232;p43"/>
          <p:cNvSpPr txBox="1">
            <a:spLocks noGrp="1"/>
          </p:cNvSpPr>
          <p:nvPr>
            <p:ph type="title" idx="5"/>
          </p:nvPr>
        </p:nvSpPr>
        <p:spPr>
          <a:xfrm>
            <a:off x="2779775" y="1627625"/>
            <a:ext cx="915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Pros</a:t>
            </a:r>
            <a:endParaRPr/>
          </a:p>
        </p:txBody>
      </p:sp>
      <p:sp>
        <p:nvSpPr>
          <p:cNvPr id="2233" name="Google Shape;2233;p43"/>
          <p:cNvSpPr txBox="1">
            <a:spLocks noGrp="1"/>
          </p:cNvSpPr>
          <p:nvPr>
            <p:ph type="title" idx="6"/>
          </p:nvPr>
        </p:nvSpPr>
        <p:spPr>
          <a:xfrm>
            <a:off x="5641850" y="1627625"/>
            <a:ext cx="915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a:t>
            </a:r>
            <a:endParaRPr/>
          </a:p>
        </p:txBody>
      </p:sp>
    </p:spTree>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etails xmlns="16399201-8c70-4094-bedf-0e0052933be2" xsi:nil="true"/>
    <lcf76f155ced4ddcb4097134ff3c332f xmlns="16399201-8c70-4094-bedf-0e0052933be2">
      <Terms xmlns="http://schemas.microsoft.com/office/infopath/2007/PartnerControls"/>
    </lcf76f155ced4ddcb4097134ff3c332f>
    <TaxCatchAll xmlns="c1d1d668-1a17-41cc-8e51-02c957e8f86c" xsi:nil="true"/>
    <Modern_x0020_Experience xmlns="16399201-8c70-4094-bedf-0e0052933be2">false</Modern_x0020_Experience>
    <Flag xmlns="16399201-8c70-4094-bedf-0e0052933be2">false</Flag>
    <BatchID xmlns="16399201-8c70-4094-bedf-0e0052933be2" xsi:nil="true"/>
    <Info xmlns="16399201-8c70-4094-bedf-0e0052933be2" xsi:nil="true"/>
    <Client xmlns="16399201-8c70-4094-bedf-0e0052933be2" xsi:nil="true"/>
    <Co_x002d_Training xmlns="16399201-8c70-4094-bedf-0e0052933be2">false</Co_x002d_Training>
    <StartDate xmlns="16399201-8c70-4094-bedf-0e0052933be2" xsi:nil="true"/>
    <Trainer xmlns="16399201-8c70-4094-bedf-0e0052933be2">
      <UserInfo>
        <DisplayName/>
        <AccountId xsi:nil="true"/>
        <AccountType/>
      </UserInfo>
    </Trainer>
    <Manager xmlns="16399201-8c70-4094-bedf-0e0052933be2"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8BD2F010722D7D4D902378845F41F1B2" ma:contentTypeVersion="27" ma:contentTypeDescription="Create a new document." ma:contentTypeScope="" ma:versionID="dc8899f6e05fc21f67a95e5051b5d48c">
  <xsd:schema xmlns:xsd="http://www.w3.org/2001/XMLSchema" xmlns:xs="http://www.w3.org/2001/XMLSchema" xmlns:p="http://schemas.microsoft.com/office/2006/metadata/properties" xmlns:ns2="16399201-8c70-4094-bedf-0e0052933be2" xmlns:ns3="c1d1d668-1a17-41cc-8e51-02c957e8f86c" targetNamespace="http://schemas.microsoft.com/office/2006/metadata/properties" ma:root="true" ma:fieldsID="c96028fad73ee9bca38b09435653143b" ns2:_="" ns3:_="">
    <xsd:import namespace="16399201-8c70-4094-bedf-0e0052933be2"/>
    <xsd:import namespace="c1d1d668-1a17-41cc-8e51-02c957e8f86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3:SharedWithUsers" minOccurs="0"/>
                <xsd:element ref="ns3:SharedWithDetails" minOccurs="0"/>
                <xsd:element ref="ns2:MediaServiceAutoKeyPoints" minOccurs="0"/>
                <xsd:element ref="ns2:MediaServiceKeyPoints" minOccurs="0"/>
                <xsd:element ref="ns2:MediaLengthInSeconds" minOccurs="0"/>
                <xsd:element ref="ns2:Details" minOccurs="0"/>
                <xsd:element ref="ns2:lcf76f155ced4ddcb4097134ff3c332f" minOccurs="0"/>
                <xsd:element ref="ns3:TaxCatchAll" minOccurs="0"/>
                <xsd:element ref="ns2:Flag" minOccurs="0"/>
                <xsd:element ref="ns2:Modern_x0020_Experience" minOccurs="0"/>
                <xsd:element ref="ns2:BatchID" minOccurs="0"/>
                <xsd:element ref="ns2:Info" minOccurs="0"/>
                <xsd:element ref="ns2:Trainer" minOccurs="0"/>
                <xsd:element ref="ns2:StartDate" minOccurs="0"/>
                <xsd:element ref="ns2:Client" minOccurs="0"/>
                <xsd:element ref="ns2:Manager" minOccurs="0"/>
                <xsd:element ref="ns2:Co_x002d_Training"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399201-8c70-4094-bedf-0e0052933be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Details" ma:index="20" nillable="true" ma:displayName="Details" ma:format="Dropdown" ma:internalName="Details">
      <xsd:simpleType>
        <xsd:restriction base="dms:Text">
          <xsd:maxLength value="255"/>
        </xsd:restrictio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7c4358da-3780-45bf-91e2-d742a5320e2b" ma:termSetId="09814cd3-568e-fe90-9814-8d621ff8fb84" ma:anchorId="fba54fb3-c3e1-fe81-a776-ca4b69148c4d" ma:open="true" ma:isKeyword="false">
      <xsd:complexType>
        <xsd:sequence>
          <xsd:element ref="pc:Terms" minOccurs="0" maxOccurs="1"/>
        </xsd:sequence>
      </xsd:complexType>
    </xsd:element>
    <xsd:element name="Flag" ma:index="24" nillable="true" ma:displayName="Flag for Archive" ma:default="0" ma:format="Dropdown" ma:internalName="Flag">
      <xsd:simpleType>
        <xsd:restriction base="dms:Boolean"/>
      </xsd:simpleType>
    </xsd:element>
    <xsd:element name="Modern_x0020_Experience" ma:index="25" nillable="true" ma:displayName="Modern Experience" ma:default="0" ma:internalName="Modern_x0020_Experience">
      <xsd:simpleType>
        <xsd:restriction base="dms:Boolean"/>
      </xsd:simpleType>
    </xsd:element>
    <xsd:element name="BatchID" ma:index="26" nillable="true" ma:displayName="Batch ID" ma:format="Dropdown" ma:internalName="BatchID">
      <xsd:simpleType>
        <xsd:restriction base="dms:Text">
          <xsd:maxLength value="255"/>
        </xsd:restriction>
      </xsd:simpleType>
    </xsd:element>
    <xsd:element name="Info" ma:index="27" nillable="true" ma:displayName="Info" ma:internalName="Info">
      <xsd:simpleType>
        <xsd:restriction base="dms:Note">
          <xsd:maxLength value="255"/>
        </xsd:restriction>
      </xsd:simpleType>
    </xsd:element>
    <xsd:element name="Trainer" ma:index="28" nillable="true" ma:displayName="Trainer" ma:format="Dropdown" ma:list="UserInfo" ma:SharePointGroup="0" ma:internalName="Trai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artDate" ma:index="29" nillable="true" ma:displayName="Start Date" ma:format="DateOnly" ma:internalName="StartDate">
      <xsd:simpleType>
        <xsd:restriction base="dms:DateTime"/>
      </xsd:simpleType>
    </xsd:element>
    <xsd:element name="Client" ma:index="30" nillable="true" ma:displayName="Client" ma:description="The name of Account to which this document is associated with" ma:format="Dropdown" ma:internalName="Client">
      <xsd:simpleType>
        <xsd:restriction base="dms:Text">
          <xsd:maxLength value="255"/>
        </xsd:restriction>
      </xsd:simpleType>
    </xsd:element>
    <xsd:element name="Manager" ma:index="31" nillable="true" ma:displayName="Manager" ma:format="Dropdown" ma:internalName="Manager">
      <xsd:simpleType>
        <xsd:restriction base="dms:Choice">
          <xsd:enumeration value="EJ"/>
          <xsd:enumeration value="Nick J"/>
          <xsd:enumeration value="Carolyn"/>
          <xsd:enumeration value="Dinesh"/>
          <xsd:enumeration value="Harvey"/>
          <xsd:enumeration value="Richard O"/>
          <xsd:enumeration value="Principal"/>
        </xsd:restriction>
      </xsd:simpleType>
    </xsd:element>
    <xsd:element name="Co_x002d_Training" ma:index="32" nillable="true" ma:displayName="Co-Training " ma:default="0" ma:format="Dropdown" ma:internalName="Co_x002d_Training">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c1d1d668-1a17-41cc-8e51-02c957e8f86c"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de409032-8d07-4731-b2a6-a84d75bf472a}" ma:internalName="TaxCatchAll" ma:showField="CatchAllData" ma:web="c1d1d668-1a17-41cc-8e51-02c957e8f86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32B25BD-44AE-41B2-A821-0C6613B40BBA}">
  <ds:schemaRefs>
    <ds:schemaRef ds:uri="http://schemas.microsoft.com/office/2006/metadata/properties"/>
    <ds:schemaRef ds:uri="http://schemas.microsoft.com/office/infopath/2007/PartnerControls"/>
    <ds:schemaRef ds:uri="16399201-8c70-4094-bedf-0e0052933be2"/>
    <ds:schemaRef ds:uri="c1d1d668-1a17-41cc-8e51-02c957e8f86c"/>
  </ds:schemaRefs>
</ds:datastoreItem>
</file>

<file path=customXml/itemProps2.xml><?xml version="1.0" encoding="utf-8"?>
<ds:datastoreItem xmlns:ds="http://schemas.openxmlformats.org/officeDocument/2006/customXml" ds:itemID="{5117CF41-E053-416E-90A6-73D10DAF918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6399201-8c70-4094-bedf-0e0052933be2"/>
    <ds:schemaRef ds:uri="c1d1d668-1a17-41cc-8e51-02c957e8f86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6709D16-09F5-4FE7-89D4-91685AA5E51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1275</Words>
  <Application>Microsoft Office PowerPoint</Application>
  <PresentationFormat>On-screen Show (16:9)</PresentationFormat>
  <Paragraphs>249</Paragraphs>
  <Slides>36</Slides>
  <Notes>36</Notes>
  <HiddenSlides>3</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Fjalla One</vt:lpstr>
      <vt:lpstr>Caveat</vt:lpstr>
      <vt:lpstr>Barlow Semi Condensed Medium</vt:lpstr>
      <vt:lpstr>Calibri</vt:lpstr>
      <vt:lpstr>Barlow Semi Condensed Light</vt:lpstr>
      <vt:lpstr>Barlow Semi Condensed</vt:lpstr>
      <vt:lpstr>Technology Consulting by Slidesgo</vt:lpstr>
      <vt:lpstr>Software Development Life Cycle</vt:lpstr>
      <vt:lpstr>Table of Contents</vt:lpstr>
      <vt:lpstr>SDLC</vt:lpstr>
      <vt:lpstr>PowerPoint Presentation</vt:lpstr>
      <vt:lpstr>SDLC Methodologies</vt:lpstr>
      <vt:lpstr>Big Bang</vt:lpstr>
      <vt:lpstr>Waterfall</vt:lpstr>
      <vt:lpstr>PowerPoint Presentation</vt:lpstr>
      <vt:lpstr>Waterfall</vt:lpstr>
      <vt:lpstr>Agile</vt:lpstr>
      <vt:lpstr>PowerPoint Presentation</vt:lpstr>
      <vt:lpstr>Agile</vt:lpstr>
      <vt:lpstr>Agile Frameworks</vt:lpstr>
      <vt:lpstr>Agile Framework</vt:lpstr>
      <vt:lpstr>PowerPoint Presentation</vt:lpstr>
      <vt:lpstr>PowerPoint Presentation</vt:lpstr>
      <vt:lpstr> Commitment Team members personally commit to achieving team goals </vt:lpstr>
      <vt:lpstr> The team must work in an environment where everyone is aware of what issues other team members are running into. Teams surface issues within the organization, often ones that have been there for a long time, that get in the way of the team’s success.</vt:lpstr>
      <vt:lpstr>Roles</vt:lpstr>
      <vt:lpstr>Scrum</vt:lpstr>
      <vt:lpstr>Agile Framework</vt:lpstr>
      <vt:lpstr>PowerPoint Presentation</vt:lpstr>
      <vt:lpstr>Kanban</vt:lpstr>
      <vt:lpstr>Agile Framework</vt:lpstr>
      <vt:lpstr>Agile Framework</vt:lpstr>
      <vt:lpstr>User Epics</vt:lpstr>
      <vt:lpstr>Paired Programming</vt:lpstr>
      <vt:lpstr>Agile Toolset</vt:lpstr>
      <vt:lpstr>Story Points &amp; Hours </vt:lpstr>
      <vt:lpstr>Velocity </vt:lpstr>
      <vt:lpstr>eXtreme Programming</vt:lpstr>
      <vt:lpstr>eXtreme Programming</vt:lpstr>
      <vt:lpstr>Vocabulary </vt:lpstr>
      <vt:lpstr>What to Expect</vt:lpstr>
      <vt:lpstr>Thanks!</vt:lpstr>
      <vt:lpstr>Assessment Prompts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Life Cycle</dc:title>
  <cp:lastModifiedBy>pushpinder.kaur@revature.com</cp:lastModifiedBy>
  <cp:revision>2</cp:revision>
  <dcterms:modified xsi:type="dcterms:W3CDTF">2022-12-20T03:38:15Z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0x0101008BD2F010722D7D4D902378845F41F1B2</vt:lpwstr>
  </property>
</Properties>
</file>